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2738438" y="1381125"/>
            <a:ext cx="6253162" cy="23336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741613" y="4124325"/>
            <a:ext cx="6249987" cy="1285875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dt" sz="quarter" idx="2"/>
          </p:nvPr>
        </p:nvSpPr>
        <p:spPr>
          <a:xfrm>
            <a:off x="2743200" y="5410200"/>
            <a:ext cx="6248400" cy="457200"/>
          </a:xfrm>
        </p:spPr>
        <p:txBody>
          <a:bodyPr wrap="none"/>
          <a:lstStyle>
            <a:lvl1pPr>
              <a:defRPr sz="3200" b="1">
                <a:latin typeface="+mn-lt"/>
              </a:defRPr>
            </a:lvl1pPr>
          </a:lstStyle>
          <a:p>
            <a:endParaRPr lang="en-US"/>
          </a:p>
        </p:txBody>
      </p:sp>
      <p:grpSp>
        <p:nvGrpSpPr>
          <p:cNvPr id="52229" name="Group 5"/>
          <p:cNvGrpSpPr>
            <a:grpSpLocks/>
          </p:cNvGrpSpPr>
          <p:nvPr/>
        </p:nvGrpSpPr>
        <p:grpSpPr bwMode="auto">
          <a:xfrm>
            <a:off x="0" y="0"/>
            <a:ext cx="1557338" cy="6878638"/>
            <a:chOff x="0" y="-6"/>
            <a:chExt cx="981" cy="4333"/>
          </a:xfrm>
        </p:grpSpPr>
        <p:sp>
          <p:nvSpPr>
            <p:cNvPr id="52230" name="Rectangle 6"/>
            <p:cNvSpPr>
              <a:spLocks noChangeArrowheads="1"/>
            </p:cNvSpPr>
            <p:nvPr/>
          </p:nvSpPr>
          <p:spPr bwMode="auto">
            <a:xfrm>
              <a:off x="453" y="2151"/>
              <a:ext cx="114" cy="2170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231" name="Rectangle 7"/>
            <p:cNvSpPr>
              <a:spLocks noChangeArrowheads="1"/>
            </p:cNvSpPr>
            <p:nvPr/>
          </p:nvSpPr>
          <p:spPr bwMode="auto">
            <a:xfrm>
              <a:off x="0" y="2151"/>
              <a:ext cx="221" cy="2170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</a:pPr>
              <a:endParaRPr lang="en-US"/>
            </a:p>
          </p:txBody>
        </p:sp>
        <p:sp>
          <p:nvSpPr>
            <p:cNvPr id="52232" name="Rectangle 8"/>
            <p:cNvSpPr>
              <a:spLocks noChangeArrowheads="1"/>
            </p:cNvSpPr>
            <p:nvPr/>
          </p:nvSpPr>
          <p:spPr bwMode="auto">
            <a:xfrm>
              <a:off x="222" y="2151"/>
              <a:ext cx="231" cy="217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233" name="Rectangle 9"/>
            <p:cNvSpPr>
              <a:spLocks noChangeArrowheads="1"/>
            </p:cNvSpPr>
            <p:nvPr/>
          </p:nvSpPr>
          <p:spPr bwMode="auto">
            <a:xfrm>
              <a:off x="567" y="2160"/>
              <a:ext cx="204" cy="2161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</a:pPr>
              <a:endParaRPr lang="en-US"/>
            </a:p>
          </p:txBody>
        </p:sp>
        <p:sp>
          <p:nvSpPr>
            <p:cNvPr id="52234" name="Freeform 10"/>
            <p:cNvSpPr>
              <a:spLocks/>
            </p:cNvSpPr>
            <p:nvPr/>
          </p:nvSpPr>
          <p:spPr bwMode="auto">
            <a:xfrm>
              <a:off x="222" y="2636"/>
              <a:ext cx="344" cy="647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1"/>
                </a:cxn>
                <a:cxn ang="0">
                  <a:pos x="146" y="366"/>
                </a:cxn>
                <a:cxn ang="0">
                  <a:pos x="50" y="475"/>
                </a:cxn>
                <a:cxn ang="0">
                  <a:pos x="30" y="505"/>
                </a:cxn>
                <a:cxn ang="0">
                  <a:pos x="17" y="535"/>
                </a:cxn>
                <a:cxn ang="0">
                  <a:pos x="10" y="582"/>
                </a:cxn>
                <a:cxn ang="0">
                  <a:pos x="0" y="646"/>
                </a:cxn>
                <a:cxn ang="0">
                  <a:pos x="0" y="365"/>
                </a:cxn>
                <a:cxn ang="0">
                  <a:pos x="5" y="392"/>
                </a:cxn>
                <a:cxn ang="0">
                  <a:pos x="10" y="404"/>
                </a:cxn>
                <a:cxn ang="0">
                  <a:pos x="20" y="410"/>
                </a:cxn>
                <a:cxn ang="0">
                  <a:pos x="30" y="413"/>
                </a:cxn>
                <a:cxn ang="0">
                  <a:pos x="45" y="413"/>
                </a:cxn>
                <a:cxn ang="0">
                  <a:pos x="60" y="407"/>
                </a:cxn>
                <a:cxn ang="0">
                  <a:pos x="257" y="190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7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1"/>
                  </a:lnTo>
                  <a:lnTo>
                    <a:pt x="146" y="366"/>
                  </a:lnTo>
                  <a:lnTo>
                    <a:pt x="50" y="475"/>
                  </a:lnTo>
                  <a:lnTo>
                    <a:pt x="30" y="505"/>
                  </a:lnTo>
                  <a:lnTo>
                    <a:pt x="17" y="535"/>
                  </a:lnTo>
                  <a:lnTo>
                    <a:pt x="10" y="582"/>
                  </a:lnTo>
                  <a:lnTo>
                    <a:pt x="0" y="646"/>
                  </a:lnTo>
                  <a:lnTo>
                    <a:pt x="0" y="365"/>
                  </a:lnTo>
                  <a:lnTo>
                    <a:pt x="5" y="392"/>
                  </a:lnTo>
                  <a:lnTo>
                    <a:pt x="10" y="404"/>
                  </a:lnTo>
                  <a:lnTo>
                    <a:pt x="20" y="410"/>
                  </a:lnTo>
                  <a:lnTo>
                    <a:pt x="30" y="413"/>
                  </a:lnTo>
                  <a:lnTo>
                    <a:pt x="45" y="413"/>
                  </a:lnTo>
                  <a:lnTo>
                    <a:pt x="60" y="407"/>
                  </a:lnTo>
                  <a:lnTo>
                    <a:pt x="257" y="190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235" name="Freeform 11"/>
            <p:cNvSpPr>
              <a:spLocks/>
            </p:cNvSpPr>
            <p:nvPr/>
          </p:nvSpPr>
          <p:spPr bwMode="auto">
            <a:xfrm>
              <a:off x="222" y="2908"/>
              <a:ext cx="344" cy="645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5"/>
                </a:cxn>
                <a:cxn ang="0">
                  <a:pos x="50" y="473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0"/>
                </a:cxn>
                <a:cxn ang="0">
                  <a:pos x="0" y="644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236" name="Freeform 12"/>
            <p:cNvSpPr>
              <a:spLocks/>
            </p:cNvSpPr>
            <p:nvPr/>
          </p:nvSpPr>
          <p:spPr bwMode="auto">
            <a:xfrm>
              <a:off x="222" y="3165"/>
              <a:ext cx="344" cy="645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5"/>
                </a:cxn>
                <a:cxn ang="0">
                  <a:pos x="50" y="473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0"/>
                </a:cxn>
                <a:cxn ang="0">
                  <a:pos x="0" y="644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237" name="Freeform 13"/>
            <p:cNvSpPr>
              <a:spLocks/>
            </p:cNvSpPr>
            <p:nvPr/>
          </p:nvSpPr>
          <p:spPr bwMode="auto">
            <a:xfrm>
              <a:off x="222" y="3420"/>
              <a:ext cx="344" cy="646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6"/>
                </a:cxn>
                <a:cxn ang="0">
                  <a:pos x="50" y="474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1"/>
                </a:cxn>
                <a:cxn ang="0">
                  <a:pos x="0" y="645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238" name="Freeform 14"/>
            <p:cNvSpPr>
              <a:spLocks/>
            </p:cNvSpPr>
            <p:nvPr/>
          </p:nvSpPr>
          <p:spPr bwMode="auto">
            <a:xfrm>
              <a:off x="222" y="3677"/>
              <a:ext cx="344" cy="646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6"/>
                </a:cxn>
                <a:cxn ang="0">
                  <a:pos x="50" y="474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1"/>
                </a:cxn>
                <a:cxn ang="0">
                  <a:pos x="0" y="645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239" name="Freeform 15"/>
            <p:cNvSpPr>
              <a:spLocks/>
            </p:cNvSpPr>
            <p:nvPr/>
          </p:nvSpPr>
          <p:spPr bwMode="auto">
            <a:xfrm>
              <a:off x="301" y="3932"/>
              <a:ext cx="265" cy="392"/>
            </a:xfrm>
            <a:custGeom>
              <a:avLst/>
              <a:gdLst/>
              <a:ahLst/>
              <a:cxnLst>
                <a:cxn ang="0">
                  <a:pos x="264" y="52"/>
                </a:cxn>
                <a:cxn ang="0">
                  <a:pos x="264" y="194"/>
                </a:cxn>
                <a:cxn ang="0">
                  <a:pos x="256" y="188"/>
                </a:cxn>
                <a:cxn ang="0">
                  <a:pos x="236" y="188"/>
                </a:cxn>
                <a:cxn ang="0">
                  <a:pos x="221" y="194"/>
                </a:cxn>
                <a:cxn ang="0">
                  <a:pos x="205" y="209"/>
                </a:cxn>
                <a:cxn ang="0">
                  <a:pos x="162" y="261"/>
                </a:cxn>
                <a:cxn ang="0">
                  <a:pos x="66" y="366"/>
                </a:cxn>
                <a:cxn ang="0">
                  <a:pos x="45" y="391"/>
                </a:cxn>
                <a:cxn ang="0">
                  <a:pos x="0" y="391"/>
                </a:cxn>
                <a:cxn ang="0">
                  <a:pos x="178" y="190"/>
                </a:cxn>
                <a:cxn ang="0">
                  <a:pos x="218" y="138"/>
                </a:cxn>
                <a:cxn ang="0">
                  <a:pos x="233" y="111"/>
                </a:cxn>
                <a:cxn ang="0">
                  <a:pos x="246" y="84"/>
                </a:cxn>
                <a:cxn ang="0">
                  <a:pos x="256" y="39"/>
                </a:cxn>
                <a:cxn ang="0">
                  <a:pos x="264" y="0"/>
                </a:cxn>
                <a:cxn ang="0">
                  <a:pos x="264" y="117"/>
                </a:cxn>
              </a:cxnLst>
              <a:rect l="0" t="0" r="r" b="b"/>
              <a:pathLst>
                <a:path w="265" h="392">
                  <a:moveTo>
                    <a:pt x="264" y="52"/>
                  </a:moveTo>
                  <a:lnTo>
                    <a:pt x="264" y="194"/>
                  </a:lnTo>
                  <a:lnTo>
                    <a:pt x="256" y="188"/>
                  </a:lnTo>
                  <a:lnTo>
                    <a:pt x="236" y="188"/>
                  </a:lnTo>
                  <a:lnTo>
                    <a:pt x="221" y="194"/>
                  </a:lnTo>
                  <a:lnTo>
                    <a:pt x="205" y="209"/>
                  </a:lnTo>
                  <a:lnTo>
                    <a:pt x="162" y="261"/>
                  </a:lnTo>
                  <a:lnTo>
                    <a:pt x="66" y="366"/>
                  </a:lnTo>
                  <a:lnTo>
                    <a:pt x="45" y="391"/>
                  </a:lnTo>
                  <a:lnTo>
                    <a:pt x="0" y="391"/>
                  </a:lnTo>
                  <a:lnTo>
                    <a:pt x="178" y="190"/>
                  </a:lnTo>
                  <a:lnTo>
                    <a:pt x="218" y="138"/>
                  </a:lnTo>
                  <a:lnTo>
                    <a:pt x="233" y="111"/>
                  </a:lnTo>
                  <a:lnTo>
                    <a:pt x="246" y="84"/>
                  </a:lnTo>
                  <a:lnTo>
                    <a:pt x="256" y="39"/>
                  </a:lnTo>
                  <a:lnTo>
                    <a:pt x="264" y="0"/>
                  </a:lnTo>
                  <a:lnTo>
                    <a:pt x="264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240" name="Freeform 16"/>
            <p:cNvSpPr>
              <a:spLocks/>
            </p:cNvSpPr>
            <p:nvPr/>
          </p:nvSpPr>
          <p:spPr bwMode="auto">
            <a:xfrm>
              <a:off x="222" y="2366"/>
              <a:ext cx="344" cy="645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5"/>
                </a:cxn>
                <a:cxn ang="0">
                  <a:pos x="50" y="473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0"/>
                </a:cxn>
                <a:cxn ang="0">
                  <a:pos x="0" y="644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241" name="Freeform 17"/>
            <p:cNvSpPr>
              <a:spLocks/>
            </p:cNvSpPr>
            <p:nvPr/>
          </p:nvSpPr>
          <p:spPr bwMode="auto">
            <a:xfrm>
              <a:off x="222" y="2151"/>
              <a:ext cx="346" cy="575"/>
            </a:xfrm>
            <a:custGeom>
              <a:avLst/>
              <a:gdLst/>
              <a:ahLst/>
              <a:cxnLst>
                <a:cxn ang="0">
                  <a:pos x="345" y="0"/>
                </a:cxn>
                <a:cxn ang="0">
                  <a:pos x="343" y="122"/>
                </a:cxn>
                <a:cxn ang="0">
                  <a:pos x="336" y="116"/>
                </a:cxn>
                <a:cxn ang="0">
                  <a:pos x="315" y="116"/>
                </a:cxn>
                <a:cxn ang="0">
                  <a:pos x="300" y="122"/>
                </a:cxn>
                <a:cxn ang="0">
                  <a:pos x="285" y="137"/>
                </a:cxn>
                <a:cxn ang="0">
                  <a:pos x="242" y="188"/>
                </a:cxn>
                <a:cxn ang="0">
                  <a:pos x="146" y="294"/>
                </a:cxn>
                <a:cxn ang="0">
                  <a:pos x="50" y="403"/>
                </a:cxn>
                <a:cxn ang="0">
                  <a:pos x="30" y="433"/>
                </a:cxn>
                <a:cxn ang="0">
                  <a:pos x="17" y="463"/>
                </a:cxn>
                <a:cxn ang="0">
                  <a:pos x="10" y="510"/>
                </a:cxn>
                <a:cxn ang="0">
                  <a:pos x="0" y="574"/>
                </a:cxn>
                <a:cxn ang="0">
                  <a:pos x="0" y="293"/>
                </a:cxn>
                <a:cxn ang="0">
                  <a:pos x="5" y="320"/>
                </a:cxn>
                <a:cxn ang="0">
                  <a:pos x="10" y="332"/>
                </a:cxn>
                <a:cxn ang="0">
                  <a:pos x="20" y="338"/>
                </a:cxn>
                <a:cxn ang="0">
                  <a:pos x="30" y="341"/>
                </a:cxn>
                <a:cxn ang="0">
                  <a:pos x="45" y="341"/>
                </a:cxn>
                <a:cxn ang="0">
                  <a:pos x="60" y="335"/>
                </a:cxn>
                <a:cxn ang="0">
                  <a:pos x="257" y="117"/>
                </a:cxn>
                <a:cxn ang="0">
                  <a:pos x="298" y="66"/>
                </a:cxn>
                <a:cxn ang="0">
                  <a:pos x="313" y="39"/>
                </a:cxn>
                <a:cxn ang="0">
                  <a:pos x="326" y="12"/>
                </a:cxn>
                <a:cxn ang="0">
                  <a:pos x="329" y="0"/>
                </a:cxn>
                <a:cxn ang="0">
                  <a:pos x="345" y="3"/>
                </a:cxn>
                <a:cxn ang="0">
                  <a:pos x="343" y="45"/>
                </a:cxn>
              </a:cxnLst>
              <a:rect l="0" t="0" r="r" b="b"/>
              <a:pathLst>
                <a:path w="346" h="575">
                  <a:moveTo>
                    <a:pt x="345" y="0"/>
                  </a:moveTo>
                  <a:lnTo>
                    <a:pt x="343" y="122"/>
                  </a:lnTo>
                  <a:lnTo>
                    <a:pt x="336" y="116"/>
                  </a:lnTo>
                  <a:lnTo>
                    <a:pt x="315" y="116"/>
                  </a:lnTo>
                  <a:lnTo>
                    <a:pt x="300" y="122"/>
                  </a:lnTo>
                  <a:lnTo>
                    <a:pt x="285" y="137"/>
                  </a:lnTo>
                  <a:lnTo>
                    <a:pt x="242" y="188"/>
                  </a:lnTo>
                  <a:lnTo>
                    <a:pt x="146" y="294"/>
                  </a:lnTo>
                  <a:lnTo>
                    <a:pt x="50" y="403"/>
                  </a:lnTo>
                  <a:lnTo>
                    <a:pt x="30" y="433"/>
                  </a:lnTo>
                  <a:lnTo>
                    <a:pt x="17" y="463"/>
                  </a:lnTo>
                  <a:lnTo>
                    <a:pt x="10" y="510"/>
                  </a:lnTo>
                  <a:lnTo>
                    <a:pt x="0" y="574"/>
                  </a:lnTo>
                  <a:lnTo>
                    <a:pt x="0" y="293"/>
                  </a:lnTo>
                  <a:lnTo>
                    <a:pt x="5" y="320"/>
                  </a:lnTo>
                  <a:lnTo>
                    <a:pt x="10" y="332"/>
                  </a:lnTo>
                  <a:lnTo>
                    <a:pt x="20" y="338"/>
                  </a:lnTo>
                  <a:lnTo>
                    <a:pt x="30" y="341"/>
                  </a:lnTo>
                  <a:lnTo>
                    <a:pt x="45" y="341"/>
                  </a:lnTo>
                  <a:lnTo>
                    <a:pt x="60" y="335"/>
                  </a:lnTo>
                  <a:lnTo>
                    <a:pt x="257" y="117"/>
                  </a:lnTo>
                  <a:lnTo>
                    <a:pt x="298" y="66"/>
                  </a:lnTo>
                  <a:lnTo>
                    <a:pt x="313" y="39"/>
                  </a:lnTo>
                  <a:lnTo>
                    <a:pt x="326" y="12"/>
                  </a:lnTo>
                  <a:lnTo>
                    <a:pt x="329" y="0"/>
                  </a:lnTo>
                  <a:lnTo>
                    <a:pt x="345" y="3"/>
                  </a:lnTo>
                  <a:lnTo>
                    <a:pt x="343" y="45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242" name="Rectangle 18"/>
            <p:cNvSpPr>
              <a:spLocks noChangeArrowheads="1"/>
            </p:cNvSpPr>
            <p:nvPr/>
          </p:nvSpPr>
          <p:spPr bwMode="auto">
            <a:xfrm>
              <a:off x="453" y="-3"/>
              <a:ext cx="114" cy="2170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243" name="Rectangle 19"/>
            <p:cNvSpPr>
              <a:spLocks noChangeArrowheads="1"/>
            </p:cNvSpPr>
            <p:nvPr/>
          </p:nvSpPr>
          <p:spPr bwMode="auto">
            <a:xfrm>
              <a:off x="0" y="-3"/>
              <a:ext cx="221" cy="2170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</a:pPr>
              <a:endParaRPr lang="en-US"/>
            </a:p>
          </p:txBody>
        </p:sp>
        <p:sp>
          <p:nvSpPr>
            <p:cNvPr id="52244" name="Rectangle 20"/>
            <p:cNvSpPr>
              <a:spLocks noChangeArrowheads="1"/>
            </p:cNvSpPr>
            <p:nvPr/>
          </p:nvSpPr>
          <p:spPr bwMode="auto">
            <a:xfrm>
              <a:off x="222" y="-3"/>
              <a:ext cx="231" cy="217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245" name="Rectangle 21"/>
            <p:cNvSpPr>
              <a:spLocks noChangeArrowheads="1"/>
            </p:cNvSpPr>
            <p:nvPr/>
          </p:nvSpPr>
          <p:spPr bwMode="auto">
            <a:xfrm>
              <a:off x="567" y="-3"/>
              <a:ext cx="204" cy="217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</a:pPr>
              <a:endParaRPr lang="en-US"/>
            </a:p>
          </p:txBody>
        </p:sp>
        <p:sp>
          <p:nvSpPr>
            <p:cNvPr id="52246" name="Freeform 22"/>
            <p:cNvSpPr>
              <a:spLocks/>
            </p:cNvSpPr>
            <p:nvPr/>
          </p:nvSpPr>
          <p:spPr bwMode="auto">
            <a:xfrm>
              <a:off x="222" y="497"/>
              <a:ext cx="344" cy="646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6"/>
                </a:cxn>
                <a:cxn ang="0">
                  <a:pos x="50" y="474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1"/>
                </a:cxn>
                <a:cxn ang="0">
                  <a:pos x="0" y="645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247" name="Freeform 23"/>
            <p:cNvSpPr>
              <a:spLocks/>
            </p:cNvSpPr>
            <p:nvPr/>
          </p:nvSpPr>
          <p:spPr bwMode="auto">
            <a:xfrm>
              <a:off x="222" y="754"/>
              <a:ext cx="344" cy="645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5"/>
                </a:cxn>
                <a:cxn ang="0">
                  <a:pos x="50" y="473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0"/>
                </a:cxn>
                <a:cxn ang="0">
                  <a:pos x="0" y="644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248" name="Freeform 24"/>
            <p:cNvSpPr>
              <a:spLocks/>
            </p:cNvSpPr>
            <p:nvPr/>
          </p:nvSpPr>
          <p:spPr bwMode="auto">
            <a:xfrm>
              <a:off x="222" y="1010"/>
              <a:ext cx="344" cy="645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5"/>
                </a:cxn>
                <a:cxn ang="0">
                  <a:pos x="50" y="473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0"/>
                </a:cxn>
                <a:cxn ang="0">
                  <a:pos x="0" y="644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249" name="Freeform 25"/>
            <p:cNvSpPr>
              <a:spLocks/>
            </p:cNvSpPr>
            <p:nvPr/>
          </p:nvSpPr>
          <p:spPr bwMode="auto">
            <a:xfrm>
              <a:off x="222" y="1266"/>
              <a:ext cx="344" cy="646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6"/>
                </a:cxn>
                <a:cxn ang="0">
                  <a:pos x="50" y="474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1"/>
                </a:cxn>
                <a:cxn ang="0">
                  <a:pos x="0" y="645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250" name="Freeform 26"/>
            <p:cNvSpPr>
              <a:spLocks/>
            </p:cNvSpPr>
            <p:nvPr/>
          </p:nvSpPr>
          <p:spPr bwMode="auto">
            <a:xfrm>
              <a:off x="222" y="1522"/>
              <a:ext cx="344" cy="647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1"/>
                </a:cxn>
                <a:cxn ang="0">
                  <a:pos x="146" y="366"/>
                </a:cxn>
                <a:cxn ang="0">
                  <a:pos x="50" y="475"/>
                </a:cxn>
                <a:cxn ang="0">
                  <a:pos x="30" y="505"/>
                </a:cxn>
                <a:cxn ang="0">
                  <a:pos x="17" y="535"/>
                </a:cxn>
                <a:cxn ang="0">
                  <a:pos x="10" y="582"/>
                </a:cxn>
                <a:cxn ang="0">
                  <a:pos x="0" y="646"/>
                </a:cxn>
                <a:cxn ang="0">
                  <a:pos x="0" y="365"/>
                </a:cxn>
                <a:cxn ang="0">
                  <a:pos x="5" y="392"/>
                </a:cxn>
                <a:cxn ang="0">
                  <a:pos x="10" y="404"/>
                </a:cxn>
                <a:cxn ang="0">
                  <a:pos x="20" y="410"/>
                </a:cxn>
                <a:cxn ang="0">
                  <a:pos x="30" y="413"/>
                </a:cxn>
                <a:cxn ang="0">
                  <a:pos x="45" y="413"/>
                </a:cxn>
                <a:cxn ang="0">
                  <a:pos x="60" y="407"/>
                </a:cxn>
                <a:cxn ang="0">
                  <a:pos x="257" y="190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7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1"/>
                  </a:lnTo>
                  <a:lnTo>
                    <a:pt x="146" y="366"/>
                  </a:lnTo>
                  <a:lnTo>
                    <a:pt x="50" y="475"/>
                  </a:lnTo>
                  <a:lnTo>
                    <a:pt x="30" y="505"/>
                  </a:lnTo>
                  <a:lnTo>
                    <a:pt x="17" y="535"/>
                  </a:lnTo>
                  <a:lnTo>
                    <a:pt x="10" y="582"/>
                  </a:lnTo>
                  <a:lnTo>
                    <a:pt x="0" y="646"/>
                  </a:lnTo>
                  <a:lnTo>
                    <a:pt x="0" y="365"/>
                  </a:lnTo>
                  <a:lnTo>
                    <a:pt x="5" y="392"/>
                  </a:lnTo>
                  <a:lnTo>
                    <a:pt x="10" y="404"/>
                  </a:lnTo>
                  <a:lnTo>
                    <a:pt x="20" y="410"/>
                  </a:lnTo>
                  <a:lnTo>
                    <a:pt x="30" y="413"/>
                  </a:lnTo>
                  <a:lnTo>
                    <a:pt x="45" y="413"/>
                  </a:lnTo>
                  <a:lnTo>
                    <a:pt x="60" y="407"/>
                  </a:lnTo>
                  <a:lnTo>
                    <a:pt x="257" y="190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251" name="Freeform 27"/>
            <p:cNvSpPr>
              <a:spLocks/>
            </p:cNvSpPr>
            <p:nvPr/>
          </p:nvSpPr>
          <p:spPr bwMode="auto">
            <a:xfrm>
              <a:off x="219" y="4178"/>
              <a:ext cx="349" cy="149"/>
            </a:xfrm>
            <a:custGeom>
              <a:avLst/>
              <a:gdLst/>
              <a:ahLst/>
              <a:cxnLst>
                <a:cxn ang="0">
                  <a:pos x="345" y="52"/>
                </a:cxn>
                <a:cxn ang="0">
                  <a:pos x="348" y="144"/>
                </a:cxn>
                <a:cxn ang="0">
                  <a:pos x="0" y="148"/>
                </a:cxn>
                <a:cxn ang="0">
                  <a:pos x="299" y="143"/>
                </a:cxn>
                <a:cxn ang="0">
                  <a:pos x="315" y="111"/>
                </a:cxn>
                <a:cxn ang="0">
                  <a:pos x="328" y="84"/>
                </a:cxn>
                <a:cxn ang="0">
                  <a:pos x="338" y="39"/>
                </a:cxn>
                <a:cxn ang="0">
                  <a:pos x="345" y="0"/>
                </a:cxn>
                <a:cxn ang="0">
                  <a:pos x="345" y="117"/>
                </a:cxn>
              </a:cxnLst>
              <a:rect l="0" t="0" r="r" b="b"/>
              <a:pathLst>
                <a:path w="349" h="149">
                  <a:moveTo>
                    <a:pt x="345" y="52"/>
                  </a:moveTo>
                  <a:lnTo>
                    <a:pt x="348" y="144"/>
                  </a:lnTo>
                  <a:lnTo>
                    <a:pt x="0" y="148"/>
                  </a:lnTo>
                  <a:lnTo>
                    <a:pt x="299" y="143"/>
                  </a:lnTo>
                  <a:lnTo>
                    <a:pt x="315" y="111"/>
                  </a:lnTo>
                  <a:lnTo>
                    <a:pt x="328" y="84"/>
                  </a:lnTo>
                  <a:lnTo>
                    <a:pt x="338" y="39"/>
                  </a:lnTo>
                  <a:lnTo>
                    <a:pt x="345" y="0"/>
                  </a:lnTo>
                  <a:lnTo>
                    <a:pt x="345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252" name="Freeform 28"/>
            <p:cNvSpPr>
              <a:spLocks/>
            </p:cNvSpPr>
            <p:nvPr/>
          </p:nvSpPr>
          <p:spPr bwMode="auto">
            <a:xfrm>
              <a:off x="222" y="211"/>
              <a:ext cx="344" cy="646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6"/>
                </a:cxn>
                <a:cxn ang="0">
                  <a:pos x="50" y="474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1"/>
                </a:cxn>
                <a:cxn ang="0">
                  <a:pos x="0" y="645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253" name="Freeform 29"/>
            <p:cNvSpPr>
              <a:spLocks/>
            </p:cNvSpPr>
            <p:nvPr/>
          </p:nvSpPr>
          <p:spPr bwMode="auto">
            <a:xfrm>
              <a:off x="222" y="-3"/>
              <a:ext cx="346" cy="574"/>
            </a:xfrm>
            <a:custGeom>
              <a:avLst/>
              <a:gdLst/>
              <a:ahLst/>
              <a:cxnLst>
                <a:cxn ang="0">
                  <a:pos x="345" y="0"/>
                </a:cxn>
                <a:cxn ang="0">
                  <a:pos x="343" y="122"/>
                </a:cxn>
                <a:cxn ang="0">
                  <a:pos x="336" y="116"/>
                </a:cxn>
                <a:cxn ang="0">
                  <a:pos x="315" y="116"/>
                </a:cxn>
                <a:cxn ang="0">
                  <a:pos x="300" y="122"/>
                </a:cxn>
                <a:cxn ang="0">
                  <a:pos x="285" y="137"/>
                </a:cxn>
                <a:cxn ang="0">
                  <a:pos x="242" y="188"/>
                </a:cxn>
                <a:cxn ang="0">
                  <a:pos x="146" y="294"/>
                </a:cxn>
                <a:cxn ang="0">
                  <a:pos x="50" y="402"/>
                </a:cxn>
                <a:cxn ang="0">
                  <a:pos x="30" y="432"/>
                </a:cxn>
                <a:cxn ang="0">
                  <a:pos x="17" y="462"/>
                </a:cxn>
                <a:cxn ang="0">
                  <a:pos x="10" y="509"/>
                </a:cxn>
                <a:cxn ang="0">
                  <a:pos x="0" y="573"/>
                </a:cxn>
                <a:cxn ang="0">
                  <a:pos x="0" y="292"/>
                </a:cxn>
                <a:cxn ang="0">
                  <a:pos x="5" y="319"/>
                </a:cxn>
                <a:cxn ang="0">
                  <a:pos x="10" y="331"/>
                </a:cxn>
                <a:cxn ang="0">
                  <a:pos x="20" y="337"/>
                </a:cxn>
                <a:cxn ang="0">
                  <a:pos x="30" y="340"/>
                </a:cxn>
                <a:cxn ang="0">
                  <a:pos x="45" y="340"/>
                </a:cxn>
                <a:cxn ang="0">
                  <a:pos x="60" y="334"/>
                </a:cxn>
                <a:cxn ang="0">
                  <a:pos x="257" y="117"/>
                </a:cxn>
                <a:cxn ang="0">
                  <a:pos x="298" y="66"/>
                </a:cxn>
                <a:cxn ang="0">
                  <a:pos x="313" y="39"/>
                </a:cxn>
                <a:cxn ang="0">
                  <a:pos x="326" y="12"/>
                </a:cxn>
                <a:cxn ang="0">
                  <a:pos x="329" y="0"/>
                </a:cxn>
                <a:cxn ang="0">
                  <a:pos x="345" y="3"/>
                </a:cxn>
                <a:cxn ang="0">
                  <a:pos x="343" y="45"/>
                </a:cxn>
              </a:cxnLst>
              <a:rect l="0" t="0" r="r" b="b"/>
              <a:pathLst>
                <a:path w="346" h="574">
                  <a:moveTo>
                    <a:pt x="345" y="0"/>
                  </a:moveTo>
                  <a:lnTo>
                    <a:pt x="343" y="122"/>
                  </a:lnTo>
                  <a:lnTo>
                    <a:pt x="336" y="116"/>
                  </a:lnTo>
                  <a:lnTo>
                    <a:pt x="315" y="116"/>
                  </a:lnTo>
                  <a:lnTo>
                    <a:pt x="300" y="122"/>
                  </a:lnTo>
                  <a:lnTo>
                    <a:pt x="285" y="137"/>
                  </a:lnTo>
                  <a:lnTo>
                    <a:pt x="242" y="188"/>
                  </a:lnTo>
                  <a:lnTo>
                    <a:pt x="146" y="294"/>
                  </a:lnTo>
                  <a:lnTo>
                    <a:pt x="50" y="402"/>
                  </a:lnTo>
                  <a:lnTo>
                    <a:pt x="30" y="432"/>
                  </a:lnTo>
                  <a:lnTo>
                    <a:pt x="17" y="462"/>
                  </a:lnTo>
                  <a:lnTo>
                    <a:pt x="10" y="509"/>
                  </a:lnTo>
                  <a:lnTo>
                    <a:pt x="0" y="573"/>
                  </a:lnTo>
                  <a:lnTo>
                    <a:pt x="0" y="292"/>
                  </a:lnTo>
                  <a:lnTo>
                    <a:pt x="5" y="319"/>
                  </a:lnTo>
                  <a:lnTo>
                    <a:pt x="10" y="331"/>
                  </a:lnTo>
                  <a:lnTo>
                    <a:pt x="20" y="337"/>
                  </a:lnTo>
                  <a:lnTo>
                    <a:pt x="30" y="340"/>
                  </a:lnTo>
                  <a:lnTo>
                    <a:pt x="45" y="340"/>
                  </a:lnTo>
                  <a:lnTo>
                    <a:pt x="60" y="334"/>
                  </a:lnTo>
                  <a:lnTo>
                    <a:pt x="257" y="117"/>
                  </a:lnTo>
                  <a:lnTo>
                    <a:pt x="298" y="66"/>
                  </a:lnTo>
                  <a:lnTo>
                    <a:pt x="313" y="39"/>
                  </a:lnTo>
                  <a:lnTo>
                    <a:pt x="326" y="12"/>
                  </a:lnTo>
                  <a:lnTo>
                    <a:pt x="329" y="0"/>
                  </a:lnTo>
                  <a:lnTo>
                    <a:pt x="345" y="3"/>
                  </a:lnTo>
                  <a:lnTo>
                    <a:pt x="343" y="45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254" name="Freeform 30"/>
            <p:cNvSpPr>
              <a:spLocks/>
            </p:cNvSpPr>
            <p:nvPr/>
          </p:nvSpPr>
          <p:spPr bwMode="auto">
            <a:xfrm>
              <a:off x="224" y="-6"/>
              <a:ext cx="154" cy="294"/>
            </a:xfrm>
            <a:custGeom>
              <a:avLst/>
              <a:gdLst/>
              <a:ahLst/>
              <a:cxnLst>
                <a:cxn ang="0">
                  <a:pos x="153" y="3"/>
                </a:cxn>
                <a:cxn ang="0">
                  <a:pos x="50" y="122"/>
                </a:cxn>
                <a:cxn ang="0">
                  <a:pos x="30" y="152"/>
                </a:cxn>
                <a:cxn ang="0">
                  <a:pos x="17" y="182"/>
                </a:cxn>
                <a:cxn ang="0">
                  <a:pos x="10" y="229"/>
                </a:cxn>
                <a:cxn ang="0">
                  <a:pos x="0" y="293"/>
                </a:cxn>
                <a:cxn ang="0">
                  <a:pos x="0" y="12"/>
                </a:cxn>
                <a:cxn ang="0">
                  <a:pos x="5" y="39"/>
                </a:cxn>
                <a:cxn ang="0">
                  <a:pos x="10" y="51"/>
                </a:cxn>
                <a:cxn ang="0">
                  <a:pos x="20" y="57"/>
                </a:cxn>
                <a:cxn ang="0">
                  <a:pos x="30" y="60"/>
                </a:cxn>
                <a:cxn ang="0">
                  <a:pos x="45" y="60"/>
                </a:cxn>
                <a:cxn ang="0">
                  <a:pos x="60" y="54"/>
                </a:cxn>
                <a:cxn ang="0">
                  <a:pos x="110" y="0"/>
                </a:cxn>
              </a:cxnLst>
              <a:rect l="0" t="0" r="r" b="b"/>
              <a:pathLst>
                <a:path w="154" h="294">
                  <a:moveTo>
                    <a:pt x="153" y="3"/>
                  </a:moveTo>
                  <a:lnTo>
                    <a:pt x="50" y="122"/>
                  </a:lnTo>
                  <a:lnTo>
                    <a:pt x="30" y="152"/>
                  </a:lnTo>
                  <a:lnTo>
                    <a:pt x="17" y="182"/>
                  </a:lnTo>
                  <a:lnTo>
                    <a:pt x="10" y="229"/>
                  </a:lnTo>
                  <a:lnTo>
                    <a:pt x="0" y="293"/>
                  </a:lnTo>
                  <a:lnTo>
                    <a:pt x="0" y="12"/>
                  </a:lnTo>
                  <a:lnTo>
                    <a:pt x="5" y="39"/>
                  </a:lnTo>
                  <a:lnTo>
                    <a:pt x="10" y="51"/>
                  </a:lnTo>
                  <a:lnTo>
                    <a:pt x="20" y="57"/>
                  </a:lnTo>
                  <a:lnTo>
                    <a:pt x="30" y="60"/>
                  </a:lnTo>
                  <a:lnTo>
                    <a:pt x="45" y="60"/>
                  </a:lnTo>
                  <a:lnTo>
                    <a:pt x="60" y="54"/>
                  </a:lnTo>
                  <a:lnTo>
                    <a:pt x="110" y="0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255" name="Freeform 31"/>
            <p:cNvSpPr>
              <a:spLocks/>
            </p:cNvSpPr>
            <p:nvPr/>
          </p:nvSpPr>
          <p:spPr bwMode="auto">
            <a:xfrm>
              <a:off x="222" y="1796"/>
              <a:ext cx="344" cy="646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6"/>
                </a:cxn>
                <a:cxn ang="0">
                  <a:pos x="50" y="474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1"/>
                </a:cxn>
                <a:cxn ang="0">
                  <a:pos x="0" y="645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256" name="Rectangle 32"/>
            <p:cNvSpPr>
              <a:spLocks noChangeArrowheads="1"/>
            </p:cNvSpPr>
            <p:nvPr/>
          </p:nvSpPr>
          <p:spPr bwMode="auto">
            <a:xfrm>
              <a:off x="771" y="0"/>
              <a:ext cx="210" cy="4319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257" name="Line 33"/>
            <p:cNvSpPr>
              <a:spLocks noChangeShapeType="1"/>
            </p:cNvSpPr>
            <p:nvPr/>
          </p:nvSpPr>
          <p:spPr bwMode="auto">
            <a:xfrm>
              <a:off x="135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258" name="Line 34"/>
            <p:cNvSpPr>
              <a:spLocks noChangeShapeType="1"/>
            </p:cNvSpPr>
            <p:nvPr/>
          </p:nvSpPr>
          <p:spPr bwMode="auto">
            <a:xfrm>
              <a:off x="645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2259" name="Group 35"/>
          <p:cNvGrpSpPr>
            <a:grpSpLocks/>
          </p:cNvGrpSpPr>
          <p:nvPr/>
        </p:nvGrpSpPr>
        <p:grpSpPr bwMode="auto">
          <a:xfrm>
            <a:off x="523875" y="1428750"/>
            <a:ext cx="2095500" cy="2095500"/>
            <a:chOff x="330" y="900"/>
            <a:chExt cx="1320" cy="1320"/>
          </a:xfrm>
        </p:grpSpPr>
        <p:sp>
          <p:nvSpPr>
            <p:cNvPr id="52260" name="Rectangle 36"/>
            <p:cNvSpPr>
              <a:spLocks noChangeArrowheads="1"/>
            </p:cNvSpPr>
            <p:nvPr/>
          </p:nvSpPr>
          <p:spPr bwMode="auto">
            <a:xfrm>
              <a:off x="975" y="900"/>
              <a:ext cx="675" cy="1320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52261" name="Group 37"/>
            <p:cNvGrpSpPr>
              <a:grpSpLocks/>
            </p:cNvGrpSpPr>
            <p:nvPr/>
          </p:nvGrpSpPr>
          <p:grpSpPr bwMode="auto">
            <a:xfrm>
              <a:off x="330" y="1015"/>
              <a:ext cx="1079" cy="1060"/>
              <a:chOff x="330" y="1015"/>
              <a:chExt cx="1079" cy="1060"/>
            </a:xfrm>
          </p:grpSpPr>
          <p:grpSp>
            <p:nvGrpSpPr>
              <p:cNvPr id="52262" name="Group 38"/>
              <p:cNvGrpSpPr>
                <a:grpSpLocks/>
              </p:cNvGrpSpPr>
              <p:nvPr/>
            </p:nvGrpSpPr>
            <p:grpSpPr bwMode="auto">
              <a:xfrm>
                <a:off x="330" y="1015"/>
                <a:ext cx="1079" cy="1060"/>
                <a:chOff x="330" y="1015"/>
                <a:chExt cx="1079" cy="1060"/>
              </a:xfrm>
            </p:grpSpPr>
            <p:grpSp>
              <p:nvGrpSpPr>
                <p:cNvPr id="52263" name="Group 39"/>
                <p:cNvGrpSpPr>
                  <a:grpSpLocks/>
                </p:cNvGrpSpPr>
                <p:nvPr/>
              </p:nvGrpSpPr>
              <p:grpSpPr bwMode="auto">
                <a:xfrm>
                  <a:off x="330" y="1015"/>
                  <a:ext cx="1079" cy="1060"/>
                  <a:chOff x="330" y="1015"/>
                  <a:chExt cx="1079" cy="1060"/>
                </a:xfrm>
              </p:grpSpPr>
              <p:sp>
                <p:nvSpPr>
                  <p:cNvPr id="52264" name="Rectangle 40"/>
                  <p:cNvSpPr>
                    <a:spLocks noChangeArrowheads="1"/>
                  </p:cNvSpPr>
                  <p:nvPr/>
                </p:nvSpPr>
                <p:spPr bwMode="auto">
                  <a:xfrm>
                    <a:off x="333" y="1910"/>
                    <a:ext cx="1074" cy="165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lin ang="5400000" scaled="1"/>
                  </a:gra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265" name="Rectangle 41"/>
                  <p:cNvSpPr>
                    <a:spLocks noChangeArrowheads="1"/>
                  </p:cNvSpPr>
                  <p:nvPr/>
                </p:nvSpPr>
                <p:spPr bwMode="auto">
                  <a:xfrm>
                    <a:off x="333" y="1015"/>
                    <a:ext cx="1074" cy="165"/>
                  </a:xfrm>
                  <a:prstGeom prst="rect">
                    <a:avLst/>
                  </a:prstGeom>
                  <a:gradFill rotWithShape="0">
                    <a:gsLst>
                      <a:gs pos="0">
                        <a:schemeClr val="accent1">
                          <a:gamma/>
                          <a:shade val="46275"/>
                          <a:invGamma/>
                        </a:schemeClr>
                      </a:gs>
                      <a:gs pos="100000">
                        <a:schemeClr val="accent1"/>
                      </a:gs>
                    </a:gsLst>
                    <a:lin ang="5400000" scaled="1"/>
                  </a:gra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266" name="AutoShape 42"/>
                  <p:cNvSpPr>
                    <a:spLocks noChangeArrowheads="1"/>
                  </p:cNvSpPr>
                  <p:nvPr/>
                </p:nvSpPr>
                <p:spPr bwMode="auto">
                  <a:xfrm rot="5400000" flipV="1">
                    <a:off x="-91" y="1446"/>
                    <a:ext cx="1028" cy="186"/>
                  </a:xfrm>
                  <a:custGeom>
                    <a:avLst/>
                    <a:gdLst>
                      <a:gd name="G0" fmla="+- 2645 0 0"/>
                      <a:gd name="G1" fmla="+- 21600 0 2645"/>
                      <a:gd name="G2" fmla="*/ 2645 1 2"/>
                      <a:gd name="G3" fmla="+- 21600 0 G2"/>
                      <a:gd name="G4" fmla="+/ 2645 21600 2"/>
                      <a:gd name="G5" fmla="+/ G1 0 2"/>
                      <a:gd name="G6" fmla="*/ 21600 21600 2645"/>
                      <a:gd name="G7" fmla="*/ G6 1 2"/>
                      <a:gd name="G8" fmla="+- 21600 0 G7"/>
                      <a:gd name="G9" fmla="*/ 21600 1 2"/>
                      <a:gd name="G10" fmla="+- 2645 0 G9"/>
                      <a:gd name="G11" fmla="?: G10 G8 0"/>
                      <a:gd name="G12" fmla="?: G10 G7 21600"/>
                      <a:gd name="T0" fmla="*/ 20277 w 21600"/>
                      <a:gd name="T1" fmla="*/ 10800 h 21600"/>
                      <a:gd name="T2" fmla="*/ 10800 w 21600"/>
                      <a:gd name="T3" fmla="*/ 21600 h 21600"/>
                      <a:gd name="T4" fmla="*/ 1323 w 21600"/>
                      <a:gd name="T5" fmla="*/ 10800 h 21600"/>
                      <a:gd name="T6" fmla="*/ 10800 w 21600"/>
                      <a:gd name="T7" fmla="*/ 0 h 21600"/>
                      <a:gd name="T8" fmla="*/ 3123 w 21600"/>
                      <a:gd name="T9" fmla="*/ 3123 h 21600"/>
                      <a:gd name="T10" fmla="*/ 18477 w 21600"/>
                      <a:gd name="T11" fmla="*/ 18477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2645" y="21600"/>
                        </a:lnTo>
                        <a:lnTo>
                          <a:pt x="18955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1">
                          <a:gamma/>
                          <a:shade val="46275"/>
                          <a:invGamma/>
                        </a:schemeClr>
                      </a:gs>
                      <a:gs pos="100000">
                        <a:schemeClr val="accent1"/>
                      </a:gs>
                    </a:gsLst>
                    <a:lin ang="0" scaled="1"/>
                  </a:gra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267" name="AutoShape 43"/>
                  <p:cNvSpPr>
                    <a:spLocks noChangeArrowheads="1"/>
                  </p:cNvSpPr>
                  <p:nvPr/>
                </p:nvSpPr>
                <p:spPr bwMode="auto">
                  <a:xfrm rot="-5400000" flipH="1" flipV="1">
                    <a:off x="802" y="1436"/>
                    <a:ext cx="1028" cy="186"/>
                  </a:xfrm>
                  <a:custGeom>
                    <a:avLst/>
                    <a:gdLst>
                      <a:gd name="G0" fmla="+- 2645 0 0"/>
                      <a:gd name="G1" fmla="+- 21600 0 2645"/>
                      <a:gd name="G2" fmla="*/ 2645 1 2"/>
                      <a:gd name="G3" fmla="+- 21600 0 G2"/>
                      <a:gd name="G4" fmla="+/ 2645 21600 2"/>
                      <a:gd name="G5" fmla="+/ G1 0 2"/>
                      <a:gd name="G6" fmla="*/ 21600 21600 2645"/>
                      <a:gd name="G7" fmla="*/ G6 1 2"/>
                      <a:gd name="G8" fmla="+- 21600 0 G7"/>
                      <a:gd name="G9" fmla="*/ 21600 1 2"/>
                      <a:gd name="G10" fmla="+- 2645 0 G9"/>
                      <a:gd name="G11" fmla="?: G10 G8 0"/>
                      <a:gd name="G12" fmla="?: G10 G7 21600"/>
                      <a:gd name="T0" fmla="*/ 20277 w 21600"/>
                      <a:gd name="T1" fmla="*/ 10800 h 21600"/>
                      <a:gd name="T2" fmla="*/ 10800 w 21600"/>
                      <a:gd name="T3" fmla="*/ 21600 h 21600"/>
                      <a:gd name="T4" fmla="*/ 1323 w 21600"/>
                      <a:gd name="T5" fmla="*/ 10800 h 21600"/>
                      <a:gd name="T6" fmla="*/ 10800 w 21600"/>
                      <a:gd name="T7" fmla="*/ 0 h 21600"/>
                      <a:gd name="T8" fmla="*/ 3123 w 21600"/>
                      <a:gd name="T9" fmla="*/ 3123 h 21600"/>
                      <a:gd name="T10" fmla="*/ 18477 w 21600"/>
                      <a:gd name="T11" fmla="*/ 18477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T8" t="T9" r="T10" b="T11"/>
                    <a:pathLst>
                      <a:path w="21600" h="21600">
                        <a:moveTo>
                          <a:pt x="0" y="0"/>
                        </a:moveTo>
                        <a:lnTo>
                          <a:pt x="2645" y="21600"/>
                        </a:lnTo>
                        <a:lnTo>
                          <a:pt x="18955" y="21600"/>
                        </a:lnTo>
                        <a:lnTo>
                          <a:pt x="21600" y="0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1"/>
                      </a:gs>
                      <a:gs pos="100000">
                        <a:schemeClr val="accent1">
                          <a:gamma/>
                          <a:shade val="46275"/>
                          <a:invGamma/>
                        </a:schemeClr>
                      </a:gs>
                    </a:gsLst>
                    <a:lin ang="0" scaled="1"/>
                  </a:gradFill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52268" name="Rectangle 44"/>
                <p:cNvSpPr>
                  <a:spLocks noChangeArrowheads="1"/>
                </p:cNvSpPr>
                <p:nvPr/>
              </p:nvSpPr>
              <p:spPr bwMode="auto">
                <a:xfrm>
                  <a:off x="433" y="1111"/>
                  <a:ext cx="874" cy="868"/>
                </a:xfrm>
                <a:prstGeom prst="rect">
                  <a:avLst/>
                </a:prstGeom>
                <a:gradFill rotWithShape="0">
                  <a:gsLst>
                    <a:gs pos="0">
                      <a:schemeClr val="accent1">
                        <a:gamma/>
                        <a:shade val="46275"/>
                        <a:invGamma/>
                      </a:schemeClr>
                    </a:gs>
                    <a:gs pos="100000">
                      <a:schemeClr val="accent1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269" name="Oval 45"/>
                <p:cNvSpPr>
                  <a:spLocks noChangeArrowheads="1"/>
                </p:cNvSpPr>
                <p:nvPr/>
              </p:nvSpPr>
              <p:spPr bwMode="auto">
                <a:xfrm>
                  <a:off x="484" y="1170"/>
                  <a:ext cx="772" cy="75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46275"/>
                        <a:invGamma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lIns="92075" tIns="46038" rIns="92075" bIns="46038" anchor="ctr"/>
                <a:lstStyle/>
                <a:p>
                  <a:pPr eaLnBrk="0" hangingPunct="0">
                    <a:spcBef>
                      <a:spcPct val="50000"/>
                    </a:spcBef>
                  </a:pPr>
                  <a:endParaRPr lang="en-US"/>
                </a:p>
              </p:txBody>
            </p:sp>
            <p:sp>
              <p:nvSpPr>
                <p:cNvPr id="52270" name="Oval 46"/>
                <p:cNvSpPr>
                  <a:spLocks noChangeArrowheads="1"/>
                </p:cNvSpPr>
                <p:nvPr/>
              </p:nvSpPr>
              <p:spPr bwMode="auto">
                <a:xfrm>
                  <a:off x="559" y="1241"/>
                  <a:ext cx="622" cy="608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>
                        <a:gamma/>
                        <a:shade val="46275"/>
                        <a:invGamma/>
                      </a:schemeClr>
                    </a:gs>
                    <a:gs pos="100000">
                      <a:schemeClr val="accent1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lIns="92075" tIns="46038" rIns="92075" bIns="46038" anchor="ctr"/>
                <a:lstStyle/>
                <a:p>
                  <a:pPr eaLnBrk="0" hangingPunct="0">
                    <a:spcBef>
                      <a:spcPct val="50000"/>
                    </a:spcBef>
                  </a:pPr>
                  <a:endParaRPr lang="en-US"/>
                </a:p>
              </p:txBody>
            </p:sp>
            <p:sp>
              <p:nvSpPr>
                <p:cNvPr id="52271" name="Oval 47"/>
                <p:cNvSpPr>
                  <a:spLocks noChangeArrowheads="1"/>
                </p:cNvSpPr>
                <p:nvPr/>
              </p:nvSpPr>
              <p:spPr bwMode="auto">
                <a:xfrm>
                  <a:off x="624" y="1303"/>
                  <a:ext cx="492" cy="484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46275"/>
                        <a:invGamma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lIns="92075" tIns="46038" rIns="92075" bIns="46038" anchor="ctr"/>
                <a:lstStyle/>
                <a:p>
                  <a:pPr eaLnBrk="0" hangingPunct="0">
                    <a:spcBef>
                      <a:spcPct val="50000"/>
                    </a:spcBef>
                  </a:pPr>
                  <a:endParaRPr lang="en-US"/>
                </a:p>
              </p:txBody>
            </p:sp>
          </p:grpSp>
          <p:grpSp>
            <p:nvGrpSpPr>
              <p:cNvPr id="52272" name="Group 48"/>
              <p:cNvGrpSpPr>
                <a:grpSpLocks/>
              </p:cNvGrpSpPr>
              <p:nvPr/>
            </p:nvGrpSpPr>
            <p:grpSpPr bwMode="auto">
              <a:xfrm>
                <a:off x="634" y="1345"/>
                <a:ext cx="447" cy="402"/>
                <a:chOff x="634" y="1345"/>
                <a:chExt cx="447" cy="402"/>
              </a:xfrm>
            </p:grpSpPr>
            <p:sp>
              <p:nvSpPr>
                <p:cNvPr id="52273" name="Arc 49"/>
                <p:cNvSpPr>
                  <a:spLocks/>
                </p:cNvSpPr>
                <p:nvPr/>
              </p:nvSpPr>
              <p:spPr bwMode="auto">
                <a:xfrm>
                  <a:off x="856" y="1409"/>
                  <a:ext cx="34" cy="288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0 w 21600"/>
                    <a:gd name="T1" fmla="*/ 0 h 43200"/>
                    <a:gd name="T2" fmla="*/ 0 w 21600"/>
                    <a:gd name="T3" fmla="*/ 43200 h 43200"/>
                    <a:gd name="T4" fmla="*/ 0 w 21600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43200" fill="none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cubicBezTo>
                        <a:pt x="21600" y="33529"/>
                        <a:pt x="11929" y="43199"/>
                        <a:pt x="0" y="43200"/>
                      </a:cubicBezTo>
                    </a:path>
                    <a:path w="21600" h="43200" stroke="0" extrusionOk="0">
                      <a:moveTo>
                        <a:pt x="-1" y="0"/>
                      </a:moveTo>
                      <a:cubicBezTo>
                        <a:pt x="11929" y="0"/>
                        <a:pt x="21600" y="9670"/>
                        <a:pt x="21600" y="21600"/>
                      </a:cubicBezTo>
                      <a:cubicBezTo>
                        <a:pt x="21600" y="33529"/>
                        <a:pt x="11929" y="43199"/>
                        <a:pt x="0" y="43200"/>
                      </a:cubicBezTo>
                      <a:lnTo>
                        <a:pt x="0" y="2160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46275"/>
                        <a:invGamma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274" name="Arc 50"/>
                <p:cNvSpPr>
                  <a:spLocks/>
                </p:cNvSpPr>
                <p:nvPr/>
              </p:nvSpPr>
              <p:spPr bwMode="auto">
                <a:xfrm>
                  <a:off x="827" y="1409"/>
                  <a:ext cx="34" cy="288"/>
                </a:xfrm>
                <a:custGeom>
                  <a:avLst/>
                  <a:gdLst>
                    <a:gd name="G0" fmla="+- 21600 0 0"/>
                    <a:gd name="G1" fmla="+- 21600 0 0"/>
                    <a:gd name="G2" fmla="+- 21600 0 0"/>
                    <a:gd name="T0" fmla="*/ 21600 w 21600"/>
                    <a:gd name="T1" fmla="*/ 43200 h 43200"/>
                    <a:gd name="T2" fmla="*/ 21600 w 21600"/>
                    <a:gd name="T3" fmla="*/ 0 h 43200"/>
                    <a:gd name="T4" fmla="*/ 21600 w 21600"/>
                    <a:gd name="T5" fmla="*/ 21600 h 432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600" h="43200" fill="none" extrusionOk="0">
                      <a:moveTo>
                        <a:pt x="21600" y="43200"/>
                      </a:moveTo>
                      <a:cubicBezTo>
                        <a:pt x="9670" y="43200"/>
                        <a:pt x="0" y="33529"/>
                        <a:pt x="0" y="21600"/>
                      </a:cubicBezTo>
                      <a:cubicBezTo>
                        <a:pt x="-1" y="9670"/>
                        <a:pt x="9670" y="0"/>
                        <a:pt x="21599" y="0"/>
                      </a:cubicBezTo>
                    </a:path>
                    <a:path w="21600" h="43200" stroke="0" extrusionOk="0">
                      <a:moveTo>
                        <a:pt x="21600" y="43200"/>
                      </a:moveTo>
                      <a:cubicBezTo>
                        <a:pt x="9670" y="43200"/>
                        <a:pt x="0" y="33529"/>
                        <a:pt x="0" y="21600"/>
                      </a:cubicBezTo>
                      <a:cubicBezTo>
                        <a:pt x="-1" y="9670"/>
                        <a:pt x="9670" y="0"/>
                        <a:pt x="21599" y="0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1">
                        <a:gamma/>
                        <a:shade val="46275"/>
                        <a:invGamma/>
                      </a:schemeClr>
                    </a:gs>
                    <a:gs pos="100000">
                      <a:schemeClr val="accent1"/>
                    </a:gs>
                  </a:gsLst>
                  <a:lin ang="0" scaled="1"/>
                </a:gradFill>
                <a:ln w="9525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275" name="AutoShape 51"/>
                <p:cNvSpPr>
                  <a:spLocks noChangeArrowheads="1"/>
                </p:cNvSpPr>
                <p:nvPr/>
              </p:nvSpPr>
              <p:spPr bwMode="auto">
                <a:xfrm>
                  <a:off x="798" y="1694"/>
                  <a:ext cx="122" cy="53"/>
                </a:xfrm>
                <a:prstGeom prst="roundRect">
                  <a:avLst>
                    <a:gd name="adj" fmla="val 49995"/>
                  </a:avLst>
                </a:prstGeom>
                <a:gradFill rotWithShape="0">
                  <a:gsLst>
                    <a:gs pos="0">
                      <a:schemeClr val="accent1">
                        <a:gamma/>
                        <a:shade val="46275"/>
                        <a:invGamma/>
                      </a:schemeClr>
                    </a:gs>
                    <a:gs pos="50000">
                      <a:schemeClr val="accent1"/>
                    </a:gs>
                    <a:gs pos="100000">
                      <a:schemeClr val="accent1">
                        <a:gamma/>
                        <a:shade val="46275"/>
                        <a:invGamma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276" name="Freeform 52"/>
                <p:cNvSpPr>
                  <a:spLocks/>
                </p:cNvSpPr>
                <p:nvPr/>
              </p:nvSpPr>
              <p:spPr bwMode="auto">
                <a:xfrm>
                  <a:off x="634" y="1467"/>
                  <a:ext cx="221" cy="230"/>
                </a:xfrm>
                <a:custGeom>
                  <a:avLst/>
                  <a:gdLst/>
                  <a:ahLst/>
                  <a:cxnLst>
                    <a:cxn ang="0">
                      <a:pos x="212" y="204"/>
                    </a:cxn>
                    <a:cxn ang="0">
                      <a:pos x="194" y="158"/>
                    </a:cxn>
                    <a:cxn ang="0">
                      <a:pos x="188" y="111"/>
                    </a:cxn>
                    <a:cxn ang="0">
                      <a:pos x="183" y="72"/>
                    </a:cxn>
                    <a:cxn ang="0">
                      <a:pos x="178" y="52"/>
                    </a:cxn>
                    <a:cxn ang="0">
                      <a:pos x="169" y="37"/>
                    </a:cxn>
                    <a:cxn ang="0">
                      <a:pos x="157" y="24"/>
                    </a:cxn>
                    <a:cxn ang="0">
                      <a:pos x="143" y="13"/>
                    </a:cxn>
                    <a:cxn ang="0">
                      <a:pos x="124" y="5"/>
                    </a:cxn>
                    <a:cxn ang="0">
                      <a:pos x="100" y="0"/>
                    </a:cxn>
                    <a:cxn ang="0">
                      <a:pos x="76" y="0"/>
                    </a:cxn>
                    <a:cxn ang="0">
                      <a:pos x="54" y="7"/>
                    </a:cxn>
                    <a:cxn ang="0">
                      <a:pos x="35" y="16"/>
                    </a:cxn>
                    <a:cxn ang="0">
                      <a:pos x="18" y="31"/>
                    </a:cxn>
                    <a:cxn ang="0">
                      <a:pos x="5" y="51"/>
                    </a:cxn>
                    <a:cxn ang="0">
                      <a:pos x="0" y="73"/>
                    </a:cxn>
                    <a:cxn ang="0">
                      <a:pos x="3" y="72"/>
                    </a:cxn>
                    <a:cxn ang="0">
                      <a:pos x="15" y="64"/>
                    </a:cxn>
                    <a:cxn ang="0">
                      <a:pos x="35" y="58"/>
                    </a:cxn>
                    <a:cxn ang="0">
                      <a:pos x="56" y="57"/>
                    </a:cxn>
                    <a:cxn ang="0">
                      <a:pos x="74" y="63"/>
                    </a:cxn>
                    <a:cxn ang="0">
                      <a:pos x="87" y="73"/>
                    </a:cxn>
                    <a:cxn ang="0">
                      <a:pos x="93" y="85"/>
                    </a:cxn>
                    <a:cxn ang="0">
                      <a:pos x="96" y="102"/>
                    </a:cxn>
                    <a:cxn ang="0">
                      <a:pos x="100" y="124"/>
                    </a:cxn>
                    <a:cxn ang="0">
                      <a:pos x="106" y="147"/>
                    </a:cxn>
                    <a:cxn ang="0">
                      <a:pos x="116" y="168"/>
                    </a:cxn>
                    <a:cxn ang="0">
                      <a:pos x="131" y="190"/>
                    </a:cxn>
                    <a:cxn ang="0">
                      <a:pos x="150" y="207"/>
                    </a:cxn>
                    <a:cxn ang="0">
                      <a:pos x="172" y="219"/>
                    </a:cxn>
                    <a:cxn ang="0">
                      <a:pos x="194" y="226"/>
                    </a:cxn>
                    <a:cxn ang="0">
                      <a:pos x="220" y="229"/>
                    </a:cxn>
                  </a:cxnLst>
                  <a:rect l="0" t="0" r="r" b="b"/>
                  <a:pathLst>
                    <a:path w="221" h="230">
                      <a:moveTo>
                        <a:pt x="220" y="229"/>
                      </a:moveTo>
                      <a:lnTo>
                        <a:pt x="212" y="204"/>
                      </a:lnTo>
                      <a:lnTo>
                        <a:pt x="202" y="180"/>
                      </a:lnTo>
                      <a:lnTo>
                        <a:pt x="194" y="158"/>
                      </a:lnTo>
                      <a:lnTo>
                        <a:pt x="190" y="136"/>
                      </a:lnTo>
                      <a:lnTo>
                        <a:pt x="188" y="111"/>
                      </a:lnTo>
                      <a:lnTo>
                        <a:pt x="185" y="85"/>
                      </a:lnTo>
                      <a:lnTo>
                        <a:pt x="183" y="72"/>
                      </a:lnTo>
                      <a:lnTo>
                        <a:pt x="181" y="61"/>
                      </a:lnTo>
                      <a:lnTo>
                        <a:pt x="178" y="52"/>
                      </a:lnTo>
                      <a:lnTo>
                        <a:pt x="173" y="43"/>
                      </a:lnTo>
                      <a:lnTo>
                        <a:pt x="169" y="37"/>
                      </a:lnTo>
                      <a:lnTo>
                        <a:pt x="164" y="30"/>
                      </a:lnTo>
                      <a:lnTo>
                        <a:pt x="157" y="24"/>
                      </a:lnTo>
                      <a:lnTo>
                        <a:pt x="150" y="18"/>
                      </a:lnTo>
                      <a:lnTo>
                        <a:pt x="143" y="13"/>
                      </a:lnTo>
                      <a:lnTo>
                        <a:pt x="134" y="9"/>
                      </a:lnTo>
                      <a:lnTo>
                        <a:pt x="124" y="5"/>
                      </a:lnTo>
                      <a:lnTo>
                        <a:pt x="112" y="2"/>
                      </a:lnTo>
                      <a:lnTo>
                        <a:pt x="100" y="0"/>
                      </a:lnTo>
                      <a:lnTo>
                        <a:pt x="88" y="0"/>
                      </a:lnTo>
                      <a:lnTo>
                        <a:pt x="76" y="0"/>
                      </a:lnTo>
                      <a:lnTo>
                        <a:pt x="65" y="2"/>
                      </a:lnTo>
                      <a:lnTo>
                        <a:pt x="54" y="7"/>
                      </a:lnTo>
                      <a:lnTo>
                        <a:pt x="45" y="10"/>
                      </a:lnTo>
                      <a:lnTo>
                        <a:pt x="35" y="16"/>
                      </a:lnTo>
                      <a:lnTo>
                        <a:pt x="25" y="24"/>
                      </a:lnTo>
                      <a:lnTo>
                        <a:pt x="18" y="31"/>
                      </a:lnTo>
                      <a:lnTo>
                        <a:pt x="11" y="41"/>
                      </a:lnTo>
                      <a:lnTo>
                        <a:pt x="5" y="51"/>
                      </a:lnTo>
                      <a:lnTo>
                        <a:pt x="1" y="63"/>
                      </a:lnTo>
                      <a:lnTo>
                        <a:pt x="0" y="73"/>
                      </a:lnTo>
                      <a:lnTo>
                        <a:pt x="0" y="79"/>
                      </a:lnTo>
                      <a:lnTo>
                        <a:pt x="3" y="72"/>
                      </a:lnTo>
                      <a:lnTo>
                        <a:pt x="8" y="67"/>
                      </a:lnTo>
                      <a:lnTo>
                        <a:pt x="15" y="64"/>
                      </a:lnTo>
                      <a:lnTo>
                        <a:pt x="25" y="60"/>
                      </a:lnTo>
                      <a:lnTo>
                        <a:pt x="35" y="58"/>
                      </a:lnTo>
                      <a:lnTo>
                        <a:pt x="46" y="57"/>
                      </a:lnTo>
                      <a:lnTo>
                        <a:pt x="56" y="57"/>
                      </a:lnTo>
                      <a:lnTo>
                        <a:pt x="67" y="60"/>
                      </a:lnTo>
                      <a:lnTo>
                        <a:pt x="74" y="63"/>
                      </a:lnTo>
                      <a:lnTo>
                        <a:pt x="81" y="67"/>
                      </a:lnTo>
                      <a:lnTo>
                        <a:pt x="87" y="73"/>
                      </a:lnTo>
                      <a:lnTo>
                        <a:pt x="91" y="78"/>
                      </a:lnTo>
                      <a:lnTo>
                        <a:pt x="93" y="85"/>
                      </a:lnTo>
                      <a:lnTo>
                        <a:pt x="95" y="92"/>
                      </a:lnTo>
                      <a:lnTo>
                        <a:pt x="96" y="102"/>
                      </a:lnTo>
                      <a:lnTo>
                        <a:pt x="98" y="112"/>
                      </a:lnTo>
                      <a:lnTo>
                        <a:pt x="100" y="124"/>
                      </a:lnTo>
                      <a:lnTo>
                        <a:pt x="103" y="135"/>
                      </a:lnTo>
                      <a:lnTo>
                        <a:pt x="106" y="147"/>
                      </a:lnTo>
                      <a:lnTo>
                        <a:pt x="111" y="158"/>
                      </a:lnTo>
                      <a:lnTo>
                        <a:pt x="116" y="168"/>
                      </a:lnTo>
                      <a:lnTo>
                        <a:pt x="123" y="180"/>
                      </a:lnTo>
                      <a:lnTo>
                        <a:pt x="131" y="190"/>
                      </a:lnTo>
                      <a:lnTo>
                        <a:pt x="140" y="199"/>
                      </a:lnTo>
                      <a:lnTo>
                        <a:pt x="150" y="207"/>
                      </a:lnTo>
                      <a:lnTo>
                        <a:pt x="163" y="215"/>
                      </a:lnTo>
                      <a:lnTo>
                        <a:pt x="172" y="219"/>
                      </a:lnTo>
                      <a:lnTo>
                        <a:pt x="183" y="223"/>
                      </a:lnTo>
                      <a:lnTo>
                        <a:pt x="194" y="226"/>
                      </a:lnTo>
                      <a:lnTo>
                        <a:pt x="207" y="228"/>
                      </a:lnTo>
                      <a:lnTo>
                        <a:pt x="220" y="229"/>
                      </a:lnTo>
                    </a:path>
                  </a:pathLst>
                </a:cu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46275"/>
                        <a:invGamma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277" name="Freeform 53"/>
                <p:cNvSpPr>
                  <a:spLocks/>
                </p:cNvSpPr>
                <p:nvPr/>
              </p:nvSpPr>
              <p:spPr bwMode="auto">
                <a:xfrm>
                  <a:off x="859" y="1467"/>
                  <a:ext cx="222" cy="230"/>
                </a:xfrm>
                <a:custGeom>
                  <a:avLst/>
                  <a:gdLst/>
                  <a:ahLst/>
                  <a:cxnLst>
                    <a:cxn ang="0">
                      <a:pos x="7" y="204"/>
                    </a:cxn>
                    <a:cxn ang="0">
                      <a:pos x="25" y="158"/>
                    </a:cxn>
                    <a:cxn ang="0">
                      <a:pos x="31" y="111"/>
                    </a:cxn>
                    <a:cxn ang="0">
                      <a:pos x="36" y="72"/>
                    </a:cxn>
                    <a:cxn ang="0">
                      <a:pos x="41" y="52"/>
                    </a:cxn>
                    <a:cxn ang="0">
                      <a:pos x="50" y="37"/>
                    </a:cxn>
                    <a:cxn ang="0">
                      <a:pos x="62" y="24"/>
                    </a:cxn>
                    <a:cxn ang="0">
                      <a:pos x="77" y="13"/>
                    </a:cxn>
                    <a:cxn ang="0">
                      <a:pos x="96" y="5"/>
                    </a:cxn>
                    <a:cxn ang="0">
                      <a:pos x="120" y="0"/>
                    </a:cxn>
                    <a:cxn ang="0">
                      <a:pos x="143" y="0"/>
                    </a:cxn>
                    <a:cxn ang="0">
                      <a:pos x="165" y="7"/>
                    </a:cxn>
                    <a:cxn ang="0">
                      <a:pos x="184" y="16"/>
                    </a:cxn>
                    <a:cxn ang="0">
                      <a:pos x="201" y="31"/>
                    </a:cxn>
                    <a:cxn ang="0">
                      <a:pos x="215" y="51"/>
                    </a:cxn>
                    <a:cxn ang="0">
                      <a:pos x="221" y="73"/>
                    </a:cxn>
                    <a:cxn ang="0">
                      <a:pos x="217" y="72"/>
                    </a:cxn>
                    <a:cxn ang="0">
                      <a:pos x="205" y="64"/>
                    </a:cxn>
                    <a:cxn ang="0">
                      <a:pos x="184" y="58"/>
                    </a:cxn>
                    <a:cxn ang="0">
                      <a:pos x="164" y="57"/>
                    </a:cxn>
                    <a:cxn ang="0">
                      <a:pos x="145" y="63"/>
                    </a:cxn>
                    <a:cxn ang="0">
                      <a:pos x="132" y="73"/>
                    </a:cxn>
                    <a:cxn ang="0">
                      <a:pos x="127" y="85"/>
                    </a:cxn>
                    <a:cxn ang="0">
                      <a:pos x="123" y="102"/>
                    </a:cxn>
                    <a:cxn ang="0">
                      <a:pos x="120" y="124"/>
                    </a:cxn>
                    <a:cxn ang="0">
                      <a:pos x="113" y="147"/>
                    </a:cxn>
                    <a:cxn ang="0">
                      <a:pos x="104" y="168"/>
                    </a:cxn>
                    <a:cxn ang="0">
                      <a:pos x="89" y="190"/>
                    </a:cxn>
                    <a:cxn ang="0">
                      <a:pos x="69" y="207"/>
                    </a:cxn>
                    <a:cxn ang="0">
                      <a:pos x="47" y="219"/>
                    </a:cxn>
                    <a:cxn ang="0">
                      <a:pos x="25" y="226"/>
                    </a:cxn>
                    <a:cxn ang="0">
                      <a:pos x="0" y="229"/>
                    </a:cxn>
                  </a:cxnLst>
                  <a:rect l="0" t="0" r="r" b="b"/>
                  <a:pathLst>
                    <a:path w="222" h="230">
                      <a:moveTo>
                        <a:pt x="0" y="229"/>
                      </a:moveTo>
                      <a:lnTo>
                        <a:pt x="7" y="204"/>
                      </a:lnTo>
                      <a:lnTo>
                        <a:pt x="17" y="180"/>
                      </a:lnTo>
                      <a:lnTo>
                        <a:pt x="25" y="158"/>
                      </a:lnTo>
                      <a:lnTo>
                        <a:pt x="29" y="136"/>
                      </a:lnTo>
                      <a:lnTo>
                        <a:pt x="31" y="111"/>
                      </a:lnTo>
                      <a:lnTo>
                        <a:pt x="34" y="85"/>
                      </a:lnTo>
                      <a:lnTo>
                        <a:pt x="36" y="72"/>
                      </a:lnTo>
                      <a:lnTo>
                        <a:pt x="38" y="61"/>
                      </a:lnTo>
                      <a:lnTo>
                        <a:pt x="41" y="52"/>
                      </a:lnTo>
                      <a:lnTo>
                        <a:pt x="46" y="43"/>
                      </a:lnTo>
                      <a:lnTo>
                        <a:pt x="50" y="37"/>
                      </a:lnTo>
                      <a:lnTo>
                        <a:pt x="56" y="30"/>
                      </a:lnTo>
                      <a:lnTo>
                        <a:pt x="62" y="24"/>
                      </a:lnTo>
                      <a:lnTo>
                        <a:pt x="69" y="18"/>
                      </a:lnTo>
                      <a:lnTo>
                        <a:pt x="77" y="13"/>
                      </a:lnTo>
                      <a:lnTo>
                        <a:pt x="86" y="9"/>
                      </a:lnTo>
                      <a:lnTo>
                        <a:pt x="96" y="5"/>
                      </a:lnTo>
                      <a:lnTo>
                        <a:pt x="108" y="2"/>
                      </a:lnTo>
                      <a:lnTo>
                        <a:pt x="120" y="0"/>
                      </a:lnTo>
                      <a:lnTo>
                        <a:pt x="132" y="0"/>
                      </a:lnTo>
                      <a:lnTo>
                        <a:pt x="143" y="0"/>
                      </a:lnTo>
                      <a:lnTo>
                        <a:pt x="155" y="2"/>
                      </a:lnTo>
                      <a:lnTo>
                        <a:pt x="165" y="7"/>
                      </a:lnTo>
                      <a:lnTo>
                        <a:pt x="175" y="10"/>
                      </a:lnTo>
                      <a:lnTo>
                        <a:pt x="184" y="16"/>
                      </a:lnTo>
                      <a:lnTo>
                        <a:pt x="195" y="24"/>
                      </a:lnTo>
                      <a:lnTo>
                        <a:pt x="201" y="31"/>
                      </a:lnTo>
                      <a:lnTo>
                        <a:pt x="209" y="41"/>
                      </a:lnTo>
                      <a:lnTo>
                        <a:pt x="215" y="51"/>
                      </a:lnTo>
                      <a:lnTo>
                        <a:pt x="219" y="63"/>
                      </a:lnTo>
                      <a:lnTo>
                        <a:pt x="221" y="73"/>
                      </a:lnTo>
                      <a:lnTo>
                        <a:pt x="220" y="79"/>
                      </a:lnTo>
                      <a:lnTo>
                        <a:pt x="217" y="72"/>
                      </a:lnTo>
                      <a:lnTo>
                        <a:pt x="212" y="67"/>
                      </a:lnTo>
                      <a:lnTo>
                        <a:pt x="205" y="64"/>
                      </a:lnTo>
                      <a:lnTo>
                        <a:pt x="195" y="60"/>
                      </a:lnTo>
                      <a:lnTo>
                        <a:pt x="184" y="58"/>
                      </a:lnTo>
                      <a:lnTo>
                        <a:pt x="174" y="57"/>
                      </a:lnTo>
                      <a:lnTo>
                        <a:pt x="164" y="57"/>
                      </a:lnTo>
                      <a:lnTo>
                        <a:pt x="153" y="60"/>
                      </a:lnTo>
                      <a:lnTo>
                        <a:pt x="145" y="63"/>
                      </a:lnTo>
                      <a:lnTo>
                        <a:pt x="139" y="67"/>
                      </a:lnTo>
                      <a:lnTo>
                        <a:pt x="132" y="73"/>
                      </a:lnTo>
                      <a:lnTo>
                        <a:pt x="129" y="78"/>
                      </a:lnTo>
                      <a:lnTo>
                        <a:pt x="127" y="85"/>
                      </a:lnTo>
                      <a:lnTo>
                        <a:pt x="125" y="92"/>
                      </a:lnTo>
                      <a:lnTo>
                        <a:pt x="123" y="102"/>
                      </a:lnTo>
                      <a:lnTo>
                        <a:pt x="122" y="112"/>
                      </a:lnTo>
                      <a:lnTo>
                        <a:pt x="120" y="124"/>
                      </a:lnTo>
                      <a:lnTo>
                        <a:pt x="117" y="135"/>
                      </a:lnTo>
                      <a:lnTo>
                        <a:pt x="113" y="147"/>
                      </a:lnTo>
                      <a:lnTo>
                        <a:pt x="109" y="158"/>
                      </a:lnTo>
                      <a:lnTo>
                        <a:pt x="104" y="168"/>
                      </a:lnTo>
                      <a:lnTo>
                        <a:pt x="97" y="180"/>
                      </a:lnTo>
                      <a:lnTo>
                        <a:pt x="89" y="190"/>
                      </a:lnTo>
                      <a:lnTo>
                        <a:pt x="79" y="199"/>
                      </a:lnTo>
                      <a:lnTo>
                        <a:pt x="69" y="207"/>
                      </a:lnTo>
                      <a:lnTo>
                        <a:pt x="57" y="215"/>
                      </a:lnTo>
                      <a:lnTo>
                        <a:pt x="47" y="219"/>
                      </a:lnTo>
                      <a:lnTo>
                        <a:pt x="37" y="223"/>
                      </a:lnTo>
                      <a:lnTo>
                        <a:pt x="25" y="226"/>
                      </a:lnTo>
                      <a:lnTo>
                        <a:pt x="12" y="228"/>
                      </a:lnTo>
                      <a:lnTo>
                        <a:pt x="0" y="229"/>
                      </a:lnTo>
                    </a:path>
                  </a:pathLst>
                </a:cu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46275"/>
                        <a:invGamma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2278" name="Oval 54"/>
                <p:cNvSpPr>
                  <a:spLocks noChangeArrowheads="1"/>
                </p:cNvSpPr>
                <p:nvPr/>
              </p:nvSpPr>
              <p:spPr bwMode="auto">
                <a:xfrm>
                  <a:off x="829" y="1345"/>
                  <a:ext cx="56" cy="5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1"/>
                    </a:gs>
                    <a:gs pos="100000">
                      <a:schemeClr val="accent1">
                        <a:gamma/>
                        <a:shade val="46275"/>
                        <a:invGamma/>
                      </a:schemeClr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lIns="92075" tIns="46038" rIns="92075" bIns="46038" anchor="ctr"/>
                <a:lstStyle/>
                <a:p>
                  <a:pPr eaLnBrk="0" hangingPunct="0">
                    <a:spcBef>
                      <a:spcPct val="50000"/>
                    </a:spcBef>
                  </a:pPr>
                  <a:endParaRPr lang="en-US"/>
                </a:p>
              </p:txBody>
            </p:sp>
          </p:grpSp>
        </p:grpSp>
      </p:grpSp>
      <p:sp>
        <p:nvSpPr>
          <p:cNvPr id="52279" name="Rectangle 5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2280" name="Rectangle 5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3A7DB3A-B3E5-49F8-BB9C-87D3D2E90D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 build="allAtOnce" animBg="1"/>
      <p:bldP spid="52227" grpId="0" build="p">
        <p:tmplLst>
          <p:tmpl lvl="1">
            <p:tnLst>
              <p:par>
                <p:cTn presetID="9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22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522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EA3988-BE60-4E52-BC97-0B6BF3D733D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9938" y="228600"/>
            <a:ext cx="1871662" cy="60102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00188" y="228600"/>
            <a:ext cx="5467350" cy="60102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EFDC60-BF10-48B9-869F-50A8518D266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2518AA-F4C4-4DF0-BADF-7A919AA583E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30B11D-C200-46A0-A8AE-D29DF2A722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00188" y="1524000"/>
            <a:ext cx="3668712" cy="4714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21300" y="1524000"/>
            <a:ext cx="3670300" cy="4714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A35734-5B74-43C7-BA3A-70B26081894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AE11D1-6CC4-4E51-B180-F32054174C0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69C98E-A079-4A7C-B9ED-6E8BB883E6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61B49F-2440-4FBB-AA6B-84E1244747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F94B9A-C6EC-461F-8677-4177A34FAB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092C34-8B01-42D9-A8B5-DC3FCA7D4C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02" name="Group 2"/>
          <p:cNvGrpSpPr>
            <a:grpSpLocks/>
          </p:cNvGrpSpPr>
          <p:nvPr/>
        </p:nvGrpSpPr>
        <p:grpSpPr bwMode="auto">
          <a:xfrm>
            <a:off x="0" y="-9525"/>
            <a:ext cx="1557338" cy="6878638"/>
            <a:chOff x="0" y="-6"/>
            <a:chExt cx="981" cy="4333"/>
          </a:xfrm>
        </p:grpSpPr>
        <p:sp>
          <p:nvSpPr>
            <p:cNvPr id="51203" name="Rectangle 3"/>
            <p:cNvSpPr>
              <a:spLocks noChangeArrowheads="1"/>
            </p:cNvSpPr>
            <p:nvPr/>
          </p:nvSpPr>
          <p:spPr bwMode="auto">
            <a:xfrm>
              <a:off x="453" y="2151"/>
              <a:ext cx="114" cy="2170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204" name="Rectangle 4"/>
            <p:cNvSpPr>
              <a:spLocks noChangeArrowheads="1"/>
            </p:cNvSpPr>
            <p:nvPr/>
          </p:nvSpPr>
          <p:spPr bwMode="auto">
            <a:xfrm>
              <a:off x="0" y="2151"/>
              <a:ext cx="221" cy="2170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</a:pPr>
              <a:endParaRPr lang="en-US"/>
            </a:p>
          </p:txBody>
        </p:sp>
        <p:sp>
          <p:nvSpPr>
            <p:cNvPr id="51205" name="Rectangle 5"/>
            <p:cNvSpPr>
              <a:spLocks noChangeArrowheads="1"/>
            </p:cNvSpPr>
            <p:nvPr/>
          </p:nvSpPr>
          <p:spPr bwMode="auto">
            <a:xfrm>
              <a:off x="222" y="2151"/>
              <a:ext cx="231" cy="217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206" name="Rectangle 6"/>
            <p:cNvSpPr>
              <a:spLocks noChangeArrowheads="1"/>
            </p:cNvSpPr>
            <p:nvPr/>
          </p:nvSpPr>
          <p:spPr bwMode="auto">
            <a:xfrm>
              <a:off x="567" y="2160"/>
              <a:ext cx="204" cy="2161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</a:pPr>
              <a:endParaRPr lang="en-US"/>
            </a:p>
          </p:txBody>
        </p:sp>
        <p:sp>
          <p:nvSpPr>
            <p:cNvPr id="51207" name="Freeform 7"/>
            <p:cNvSpPr>
              <a:spLocks/>
            </p:cNvSpPr>
            <p:nvPr/>
          </p:nvSpPr>
          <p:spPr bwMode="auto">
            <a:xfrm>
              <a:off x="222" y="2636"/>
              <a:ext cx="344" cy="647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1"/>
                </a:cxn>
                <a:cxn ang="0">
                  <a:pos x="146" y="366"/>
                </a:cxn>
                <a:cxn ang="0">
                  <a:pos x="50" y="475"/>
                </a:cxn>
                <a:cxn ang="0">
                  <a:pos x="30" y="505"/>
                </a:cxn>
                <a:cxn ang="0">
                  <a:pos x="17" y="535"/>
                </a:cxn>
                <a:cxn ang="0">
                  <a:pos x="10" y="582"/>
                </a:cxn>
                <a:cxn ang="0">
                  <a:pos x="0" y="646"/>
                </a:cxn>
                <a:cxn ang="0">
                  <a:pos x="0" y="365"/>
                </a:cxn>
                <a:cxn ang="0">
                  <a:pos x="5" y="392"/>
                </a:cxn>
                <a:cxn ang="0">
                  <a:pos x="10" y="404"/>
                </a:cxn>
                <a:cxn ang="0">
                  <a:pos x="20" y="410"/>
                </a:cxn>
                <a:cxn ang="0">
                  <a:pos x="30" y="413"/>
                </a:cxn>
                <a:cxn ang="0">
                  <a:pos x="45" y="413"/>
                </a:cxn>
                <a:cxn ang="0">
                  <a:pos x="60" y="407"/>
                </a:cxn>
                <a:cxn ang="0">
                  <a:pos x="257" y="190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7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1"/>
                  </a:lnTo>
                  <a:lnTo>
                    <a:pt x="146" y="366"/>
                  </a:lnTo>
                  <a:lnTo>
                    <a:pt x="50" y="475"/>
                  </a:lnTo>
                  <a:lnTo>
                    <a:pt x="30" y="505"/>
                  </a:lnTo>
                  <a:lnTo>
                    <a:pt x="17" y="535"/>
                  </a:lnTo>
                  <a:lnTo>
                    <a:pt x="10" y="582"/>
                  </a:lnTo>
                  <a:lnTo>
                    <a:pt x="0" y="646"/>
                  </a:lnTo>
                  <a:lnTo>
                    <a:pt x="0" y="365"/>
                  </a:lnTo>
                  <a:lnTo>
                    <a:pt x="5" y="392"/>
                  </a:lnTo>
                  <a:lnTo>
                    <a:pt x="10" y="404"/>
                  </a:lnTo>
                  <a:lnTo>
                    <a:pt x="20" y="410"/>
                  </a:lnTo>
                  <a:lnTo>
                    <a:pt x="30" y="413"/>
                  </a:lnTo>
                  <a:lnTo>
                    <a:pt x="45" y="413"/>
                  </a:lnTo>
                  <a:lnTo>
                    <a:pt x="60" y="407"/>
                  </a:lnTo>
                  <a:lnTo>
                    <a:pt x="257" y="190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208" name="Freeform 8"/>
            <p:cNvSpPr>
              <a:spLocks/>
            </p:cNvSpPr>
            <p:nvPr/>
          </p:nvSpPr>
          <p:spPr bwMode="auto">
            <a:xfrm>
              <a:off x="222" y="2908"/>
              <a:ext cx="344" cy="645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5"/>
                </a:cxn>
                <a:cxn ang="0">
                  <a:pos x="50" y="473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0"/>
                </a:cxn>
                <a:cxn ang="0">
                  <a:pos x="0" y="644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209" name="Freeform 9"/>
            <p:cNvSpPr>
              <a:spLocks/>
            </p:cNvSpPr>
            <p:nvPr/>
          </p:nvSpPr>
          <p:spPr bwMode="auto">
            <a:xfrm>
              <a:off x="222" y="3165"/>
              <a:ext cx="344" cy="645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5"/>
                </a:cxn>
                <a:cxn ang="0">
                  <a:pos x="50" y="473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0"/>
                </a:cxn>
                <a:cxn ang="0">
                  <a:pos x="0" y="644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210" name="Freeform 10"/>
            <p:cNvSpPr>
              <a:spLocks/>
            </p:cNvSpPr>
            <p:nvPr/>
          </p:nvSpPr>
          <p:spPr bwMode="auto">
            <a:xfrm>
              <a:off x="222" y="3420"/>
              <a:ext cx="344" cy="646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6"/>
                </a:cxn>
                <a:cxn ang="0">
                  <a:pos x="50" y="474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1"/>
                </a:cxn>
                <a:cxn ang="0">
                  <a:pos x="0" y="645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211" name="Freeform 11"/>
            <p:cNvSpPr>
              <a:spLocks/>
            </p:cNvSpPr>
            <p:nvPr/>
          </p:nvSpPr>
          <p:spPr bwMode="auto">
            <a:xfrm>
              <a:off x="222" y="3677"/>
              <a:ext cx="344" cy="646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6"/>
                </a:cxn>
                <a:cxn ang="0">
                  <a:pos x="50" y="474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1"/>
                </a:cxn>
                <a:cxn ang="0">
                  <a:pos x="0" y="645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212" name="Freeform 12"/>
            <p:cNvSpPr>
              <a:spLocks/>
            </p:cNvSpPr>
            <p:nvPr/>
          </p:nvSpPr>
          <p:spPr bwMode="auto">
            <a:xfrm>
              <a:off x="301" y="3932"/>
              <a:ext cx="265" cy="392"/>
            </a:xfrm>
            <a:custGeom>
              <a:avLst/>
              <a:gdLst/>
              <a:ahLst/>
              <a:cxnLst>
                <a:cxn ang="0">
                  <a:pos x="264" y="52"/>
                </a:cxn>
                <a:cxn ang="0">
                  <a:pos x="264" y="194"/>
                </a:cxn>
                <a:cxn ang="0">
                  <a:pos x="256" y="188"/>
                </a:cxn>
                <a:cxn ang="0">
                  <a:pos x="236" y="188"/>
                </a:cxn>
                <a:cxn ang="0">
                  <a:pos x="221" y="194"/>
                </a:cxn>
                <a:cxn ang="0">
                  <a:pos x="205" y="209"/>
                </a:cxn>
                <a:cxn ang="0">
                  <a:pos x="162" y="261"/>
                </a:cxn>
                <a:cxn ang="0">
                  <a:pos x="66" y="366"/>
                </a:cxn>
                <a:cxn ang="0">
                  <a:pos x="45" y="391"/>
                </a:cxn>
                <a:cxn ang="0">
                  <a:pos x="0" y="391"/>
                </a:cxn>
                <a:cxn ang="0">
                  <a:pos x="178" y="190"/>
                </a:cxn>
                <a:cxn ang="0">
                  <a:pos x="218" y="138"/>
                </a:cxn>
                <a:cxn ang="0">
                  <a:pos x="233" y="111"/>
                </a:cxn>
                <a:cxn ang="0">
                  <a:pos x="246" y="84"/>
                </a:cxn>
                <a:cxn ang="0">
                  <a:pos x="256" y="39"/>
                </a:cxn>
                <a:cxn ang="0">
                  <a:pos x="264" y="0"/>
                </a:cxn>
                <a:cxn ang="0">
                  <a:pos x="264" y="117"/>
                </a:cxn>
              </a:cxnLst>
              <a:rect l="0" t="0" r="r" b="b"/>
              <a:pathLst>
                <a:path w="265" h="392">
                  <a:moveTo>
                    <a:pt x="264" y="52"/>
                  </a:moveTo>
                  <a:lnTo>
                    <a:pt x="264" y="194"/>
                  </a:lnTo>
                  <a:lnTo>
                    <a:pt x="256" y="188"/>
                  </a:lnTo>
                  <a:lnTo>
                    <a:pt x="236" y="188"/>
                  </a:lnTo>
                  <a:lnTo>
                    <a:pt x="221" y="194"/>
                  </a:lnTo>
                  <a:lnTo>
                    <a:pt x="205" y="209"/>
                  </a:lnTo>
                  <a:lnTo>
                    <a:pt x="162" y="261"/>
                  </a:lnTo>
                  <a:lnTo>
                    <a:pt x="66" y="366"/>
                  </a:lnTo>
                  <a:lnTo>
                    <a:pt x="45" y="391"/>
                  </a:lnTo>
                  <a:lnTo>
                    <a:pt x="0" y="391"/>
                  </a:lnTo>
                  <a:lnTo>
                    <a:pt x="178" y="190"/>
                  </a:lnTo>
                  <a:lnTo>
                    <a:pt x="218" y="138"/>
                  </a:lnTo>
                  <a:lnTo>
                    <a:pt x="233" y="111"/>
                  </a:lnTo>
                  <a:lnTo>
                    <a:pt x="246" y="84"/>
                  </a:lnTo>
                  <a:lnTo>
                    <a:pt x="256" y="39"/>
                  </a:lnTo>
                  <a:lnTo>
                    <a:pt x="264" y="0"/>
                  </a:lnTo>
                  <a:lnTo>
                    <a:pt x="264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213" name="Freeform 13"/>
            <p:cNvSpPr>
              <a:spLocks/>
            </p:cNvSpPr>
            <p:nvPr/>
          </p:nvSpPr>
          <p:spPr bwMode="auto">
            <a:xfrm>
              <a:off x="222" y="2366"/>
              <a:ext cx="344" cy="645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5"/>
                </a:cxn>
                <a:cxn ang="0">
                  <a:pos x="50" y="473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0"/>
                </a:cxn>
                <a:cxn ang="0">
                  <a:pos x="0" y="644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214" name="Freeform 14"/>
            <p:cNvSpPr>
              <a:spLocks/>
            </p:cNvSpPr>
            <p:nvPr/>
          </p:nvSpPr>
          <p:spPr bwMode="auto">
            <a:xfrm>
              <a:off x="222" y="2151"/>
              <a:ext cx="346" cy="575"/>
            </a:xfrm>
            <a:custGeom>
              <a:avLst/>
              <a:gdLst/>
              <a:ahLst/>
              <a:cxnLst>
                <a:cxn ang="0">
                  <a:pos x="345" y="0"/>
                </a:cxn>
                <a:cxn ang="0">
                  <a:pos x="343" y="122"/>
                </a:cxn>
                <a:cxn ang="0">
                  <a:pos x="336" y="116"/>
                </a:cxn>
                <a:cxn ang="0">
                  <a:pos x="315" y="116"/>
                </a:cxn>
                <a:cxn ang="0">
                  <a:pos x="300" y="122"/>
                </a:cxn>
                <a:cxn ang="0">
                  <a:pos x="285" y="137"/>
                </a:cxn>
                <a:cxn ang="0">
                  <a:pos x="242" y="188"/>
                </a:cxn>
                <a:cxn ang="0">
                  <a:pos x="146" y="294"/>
                </a:cxn>
                <a:cxn ang="0">
                  <a:pos x="50" y="403"/>
                </a:cxn>
                <a:cxn ang="0">
                  <a:pos x="30" y="433"/>
                </a:cxn>
                <a:cxn ang="0">
                  <a:pos x="17" y="463"/>
                </a:cxn>
                <a:cxn ang="0">
                  <a:pos x="10" y="510"/>
                </a:cxn>
                <a:cxn ang="0">
                  <a:pos x="0" y="574"/>
                </a:cxn>
                <a:cxn ang="0">
                  <a:pos x="0" y="293"/>
                </a:cxn>
                <a:cxn ang="0">
                  <a:pos x="5" y="320"/>
                </a:cxn>
                <a:cxn ang="0">
                  <a:pos x="10" y="332"/>
                </a:cxn>
                <a:cxn ang="0">
                  <a:pos x="20" y="338"/>
                </a:cxn>
                <a:cxn ang="0">
                  <a:pos x="30" y="341"/>
                </a:cxn>
                <a:cxn ang="0">
                  <a:pos x="45" y="341"/>
                </a:cxn>
                <a:cxn ang="0">
                  <a:pos x="60" y="335"/>
                </a:cxn>
                <a:cxn ang="0">
                  <a:pos x="257" y="117"/>
                </a:cxn>
                <a:cxn ang="0">
                  <a:pos x="298" y="66"/>
                </a:cxn>
                <a:cxn ang="0">
                  <a:pos x="313" y="39"/>
                </a:cxn>
                <a:cxn ang="0">
                  <a:pos x="326" y="12"/>
                </a:cxn>
                <a:cxn ang="0">
                  <a:pos x="329" y="0"/>
                </a:cxn>
                <a:cxn ang="0">
                  <a:pos x="345" y="3"/>
                </a:cxn>
                <a:cxn ang="0">
                  <a:pos x="343" y="45"/>
                </a:cxn>
              </a:cxnLst>
              <a:rect l="0" t="0" r="r" b="b"/>
              <a:pathLst>
                <a:path w="346" h="575">
                  <a:moveTo>
                    <a:pt x="345" y="0"/>
                  </a:moveTo>
                  <a:lnTo>
                    <a:pt x="343" y="122"/>
                  </a:lnTo>
                  <a:lnTo>
                    <a:pt x="336" y="116"/>
                  </a:lnTo>
                  <a:lnTo>
                    <a:pt x="315" y="116"/>
                  </a:lnTo>
                  <a:lnTo>
                    <a:pt x="300" y="122"/>
                  </a:lnTo>
                  <a:lnTo>
                    <a:pt x="285" y="137"/>
                  </a:lnTo>
                  <a:lnTo>
                    <a:pt x="242" y="188"/>
                  </a:lnTo>
                  <a:lnTo>
                    <a:pt x="146" y="294"/>
                  </a:lnTo>
                  <a:lnTo>
                    <a:pt x="50" y="403"/>
                  </a:lnTo>
                  <a:lnTo>
                    <a:pt x="30" y="433"/>
                  </a:lnTo>
                  <a:lnTo>
                    <a:pt x="17" y="463"/>
                  </a:lnTo>
                  <a:lnTo>
                    <a:pt x="10" y="510"/>
                  </a:lnTo>
                  <a:lnTo>
                    <a:pt x="0" y="574"/>
                  </a:lnTo>
                  <a:lnTo>
                    <a:pt x="0" y="293"/>
                  </a:lnTo>
                  <a:lnTo>
                    <a:pt x="5" y="320"/>
                  </a:lnTo>
                  <a:lnTo>
                    <a:pt x="10" y="332"/>
                  </a:lnTo>
                  <a:lnTo>
                    <a:pt x="20" y="338"/>
                  </a:lnTo>
                  <a:lnTo>
                    <a:pt x="30" y="341"/>
                  </a:lnTo>
                  <a:lnTo>
                    <a:pt x="45" y="341"/>
                  </a:lnTo>
                  <a:lnTo>
                    <a:pt x="60" y="335"/>
                  </a:lnTo>
                  <a:lnTo>
                    <a:pt x="257" y="117"/>
                  </a:lnTo>
                  <a:lnTo>
                    <a:pt x="298" y="66"/>
                  </a:lnTo>
                  <a:lnTo>
                    <a:pt x="313" y="39"/>
                  </a:lnTo>
                  <a:lnTo>
                    <a:pt x="326" y="12"/>
                  </a:lnTo>
                  <a:lnTo>
                    <a:pt x="329" y="0"/>
                  </a:lnTo>
                  <a:lnTo>
                    <a:pt x="345" y="3"/>
                  </a:lnTo>
                  <a:lnTo>
                    <a:pt x="343" y="45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215" name="Rectangle 15"/>
            <p:cNvSpPr>
              <a:spLocks noChangeArrowheads="1"/>
            </p:cNvSpPr>
            <p:nvPr/>
          </p:nvSpPr>
          <p:spPr bwMode="auto">
            <a:xfrm>
              <a:off x="453" y="-3"/>
              <a:ext cx="114" cy="2170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216" name="Rectangle 16"/>
            <p:cNvSpPr>
              <a:spLocks noChangeArrowheads="1"/>
            </p:cNvSpPr>
            <p:nvPr/>
          </p:nvSpPr>
          <p:spPr bwMode="auto">
            <a:xfrm>
              <a:off x="0" y="-3"/>
              <a:ext cx="221" cy="2170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</a:pPr>
              <a:endParaRPr lang="en-US"/>
            </a:p>
          </p:txBody>
        </p:sp>
        <p:sp>
          <p:nvSpPr>
            <p:cNvPr id="51217" name="Rectangle 17"/>
            <p:cNvSpPr>
              <a:spLocks noChangeArrowheads="1"/>
            </p:cNvSpPr>
            <p:nvPr/>
          </p:nvSpPr>
          <p:spPr bwMode="auto">
            <a:xfrm>
              <a:off x="222" y="-3"/>
              <a:ext cx="231" cy="217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218" name="Rectangle 18"/>
            <p:cNvSpPr>
              <a:spLocks noChangeArrowheads="1"/>
            </p:cNvSpPr>
            <p:nvPr/>
          </p:nvSpPr>
          <p:spPr bwMode="auto">
            <a:xfrm>
              <a:off x="567" y="-3"/>
              <a:ext cx="204" cy="2170"/>
            </a:xfrm>
            <a:prstGeom prst="rect">
              <a:avLst/>
            </a:pr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</a:pPr>
              <a:endParaRPr lang="en-US"/>
            </a:p>
          </p:txBody>
        </p:sp>
        <p:sp>
          <p:nvSpPr>
            <p:cNvPr id="51219" name="Freeform 19"/>
            <p:cNvSpPr>
              <a:spLocks/>
            </p:cNvSpPr>
            <p:nvPr/>
          </p:nvSpPr>
          <p:spPr bwMode="auto">
            <a:xfrm>
              <a:off x="222" y="497"/>
              <a:ext cx="344" cy="646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6"/>
                </a:cxn>
                <a:cxn ang="0">
                  <a:pos x="50" y="474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1"/>
                </a:cxn>
                <a:cxn ang="0">
                  <a:pos x="0" y="645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220" name="Freeform 20"/>
            <p:cNvSpPr>
              <a:spLocks/>
            </p:cNvSpPr>
            <p:nvPr/>
          </p:nvSpPr>
          <p:spPr bwMode="auto">
            <a:xfrm>
              <a:off x="222" y="754"/>
              <a:ext cx="344" cy="645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5"/>
                </a:cxn>
                <a:cxn ang="0">
                  <a:pos x="50" y="473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0"/>
                </a:cxn>
                <a:cxn ang="0">
                  <a:pos x="0" y="644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221" name="Freeform 21"/>
            <p:cNvSpPr>
              <a:spLocks/>
            </p:cNvSpPr>
            <p:nvPr/>
          </p:nvSpPr>
          <p:spPr bwMode="auto">
            <a:xfrm>
              <a:off x="222" y="1010"/>
              <a:ext cx="344" cy="645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5"/>
                </a:cxn>
                <a:cxn ang="0">
                  <a:pos x="50" y="473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0"/>
                </a:cxn>
                <a:cxn ang="0">
                  <a:pos x="0" y="644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5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5"/>
                  </a:lnTo>
                  <a:lnTo>
                    <a:pt x="50" y="473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0"/>
                  </a:lnTo>
                  <a:lnTo>
                    <a:pt x="0" y="644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222" name="Freeform 22"/>
            <p:cNvSpPr>
              <a:spLocks/>
            </p:cNvSpPr>
            <p:nvPr/>
          </p:nvSpPr>
          <p:spPr bwMode="auto">
            <a:xfrm>
              <a:off x="222" y="1266"/>
              <a:ext cx="344" cy="646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6"/>
                </a:cxn>
                <a:cxn ang="0">
                  <a:pos x="50" y="474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1"/>
                </a:cxn>
                <a:cxn ang="0">
                  <a:pos x="0" y="645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223" name="Freeform 23"/>
            <p:cNvSpPr>
              <a:spLocks/>
            </p:cNvSpPr>
            <p:nvPr/>
          </p:nvSpPr>
          <p:spPr bwMode="auto">
            <a:xfrm>
              <a:off x="222" y="1522"/>
              <a:ext cx="344" cy="647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1"/>
                </a:cxn>
                <a:cxn ang="0">
                  <a:pos x="146" y="366"/>
                </a:cxn>
                <a:cxn ang="0">
                  <a:pos x="50" y="475"/>
                </a:cxn>
                <a:cxn ang="0">
                  <a:pos x="30" y="505"/>
                </a:cxn>
                <a:cxn ang="0">
                  <a:pos x="17" y="535"/>
                </a:cxn>
                <a:cxn ang="0">
                  <a:pos x="10" y="582"/>
                </a:cxn>
                <a:cxn ang="0">
                  <a:pos x="0" y="646"/>
                </a:cxn>
                <a:cxn ang="0">
                  <a:pos x="0" y="365"/>
                </a:cxn>
                <a:cxn ang="0">
                  <a:pos x="5" y="392"/>
                </a:cxn>
                <a:cxn ang="0">
                  <a:pos x="10" y="404"/>
                </a:cxn>
                <a:cxn ang="0">
                  <a:pos x="20" y="410"/>
                </a:cxn>
                <a:cxn ang="0">
                  <a:pos x="30" y="413"/>
                </a:cxn>
                <a:cxn ang="0">
                  <a:pos x="45" y="413"/>
                </a:cxn>
                <a:cxn ang="0">
                  <a:pos x="60" y="407"/>
                </a:cxn>
                <a:cxn ang="0">
                  <a:pos x="257" y="190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7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1"/>
                  </a:lnTo>
                  <a:lnTo>
                    <a:pt x="146" y="366"/>
                  </a:lnTo>
                  <a:lnTo>
                    <a:pt x="50" y="475"/>
                  </a:lnTo>
                  <a:lnTo>
                    <a:pt x="30" y="505"/>
                  </a:lnTo>
                  <a:lnTo>
                    <a:pt x="17" y="535"/>
                  </a:lnTo>
                  <a:lnTo>
                    <a:pt x="10" y="582"/>
                  </a:lnTo>
                  <a:lnTo>
                    <a:pt x="0" y="646"/>
                  </a:lnTo>
                  <a:lnTo>
                    <a:pt x="0" y="365"/>
                  </a:lnTo>
                  <a:lnTo>
                    <a:pt x="5" y="392"/>
                  </a:lnTo>
                  <a:lnTo>
                    <a:pt x="10" y="404"/>
                  </a:lnTo>
                  <a:lnTo>
                    <a:pt x="20" y="410"/>
                  </a:lnTo>
                  <a:lnTo>
                    <a:pt x="30" y="413"/>
                  </a:lnTo>
                  <a:lnTo>
                    <a:pt x="45" y="413"/>
                  </a:lnTo>
                  <a:lnTo>
                    <a:pt x="60" y="407"/>
                  </a:lnTo>
                  <a:lnTo>
                    <a:pt x="257" y="190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224" name="Freeform 24"/>
            <p:cNvSpPr>
              <a:spLocks/>
            </p:cNvSpPr>
            <p:nvPr/>
          </p:nvSpPr>
          <p:spPr bwMode="auto">
            <a:xfrm>
              <a:off x="219" y="4178"/>
              <a:ext cx="349" cy="149"/>
            </a:xfrm>
            <a:custGeom>
              <a:avLst/>
              <a:gdLst/>
              <a:ahLst/>
              <a:cxnLst>
                <a:cxn ang="0">
                  <a:pos x="345" y="52"/>
                </a:cxn>
                <a:cxn ang="0">
                  <a:pos x="348" y="144"/>
                </a:cxn>
                <a:cxn ang="0">
                  <a:pos x="0" y="148"/>
                </a:cxn>
                <a:cxn ang="0">
                  <a:pos x="299" y="143"/>
                </a:cxn>
                <a:cxn ang="0">
                  <a:pos x="315" y="111"/>
                </a:cxn>
                <a:cxn ang="0">
                  <a:pos x="328" y="84"/>
                </a:cxn>
                <a:cxn ang="0">
                  <a:pos x="338" y="39"/>
                </a:cxn>
                <a:cxn ang="0">
                  <a:pos x="345" y="0"/>
                </a:cxn>
                <a:cxn ang="0">
                  <a:pos x="345" y="117"/>
                </a:cxn>
              </a:cxnLst>
              <a:rect l="0" t="0" r="r" b="b"/>
              <a:pathLst>
                <a:path w="349" h="149">
                  <a:moveTo>
                    <a:pt x="345" y="52"/>
                  </a:moveTo>
                  <a:lnTo>
                    <a:pt x="348" y="144"/>
                  </a:lnTo>
                  <a:lnTo>
                    <a:pt x="0" y="148"/>
                  </a:lnTo>
                  <a:lnTo>
                    <a:pt x="299" y="143"/>
                  </a:lnTo>
                  <a:lnTo>
                    <a:pt x="315" y="111"/>
                  </a:lnTo>
                  <a:lnTo>
                    <a:pt x="328" y="84"/>
                  </a:lnTo>
                  <a:lnTo>
                    <a:pt x="338" y="39"/>
                  </a:lnTo>
                  <a:lnTo>
                    <a:pt x="345" y="0"/>
                  </a:lnTo>
                  <a:lnTo>
                    <a:pt x="345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225" name="Freeform 25"/>
            <p:cNvSpPr>
              <a:spLocks/>
            </p:cNvSpPr>
            <p:nvPr/>
          </p:nvSpPr>
          <p:spPr bwMode="auto">
            <a:xfrm>
              <a:off x="222" y="211"/>
              <a:ext cx="344" cy="646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6"/>
                </a:cxn>
                <a:cxn ang="0">
                  <a:pos x="50" y="474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1"/>
                </a:cxn>
                <a:cxn ang="0">
                  <a:pos x="0" y="645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226" name="Freeform 26"/>
            <p:cNvSpPr>
              <a:spLocks/>
            </p:cNvSpPr>
            <p:nvPr/>
          </p:nvSpPr>
          <p:spPr bwMode="auto">
            <a:xfrm>
              <a:off x="222" y="-3"/>
              <a:ext cx="346" cy="574"/>
            </a:xfrm>
            <a:custGeom>
              <a:avLst/>
              <a:gdLst/>
              <a:ahLst/>
              <a:cxnLst>
                <a:cxn ang="0">
                  <a:pos x="345" y="0"/>
                </a:cxn>
                <a:cxn ang="0">
                  <a:pos x="343" y="122"/>
                </a:cxn>
                <a:cxn ang="0">
                  <a:pos x="336" y="116"/>
                </a:cxn>
                <a:cxn ang="0">
                  <a:pos x="315" y="116"/>
                </a:cxn>
                <a:cxn ang="0">
                  <a:pos x="300" y="122"/>
                </a:cxn>
                <a:cxn ang="0">
                  <a:pos x="285" y="137"/>
                </a:cxn>
                <a:cxn ang="0">
                  <a:pos x="242" y="188"/>
                </a:cxn>
                <a:cxn ang="0">
                  <a:pos x="146" y="294"/>
                </a:cxn>
                <a:cxn ang="0">
                  <a:pos x="50" y="402"/>
                </a:cxn>
                <a:cxn ang="0">
                  <a:pos x="30" y="432"/>
                </a:cxn>
                <a:cxn ang="0">
                  <a:pos x="17" y="462"/>
                </a:cxn>
                <a:cxn ang="0">
                  <a:pos x="10" y="509"/>
                </a:cxn>
                <a:cxn ang="0">
                  <a:pos x="0" y="573"/>
                </a:cxn>
                <a:cxn ang="0">
                  <a:pos x="0" y="292"/>
                </a:cxn>
                <a:cxn ang="0">
                  <a:pos x="5" y="319"/>
                </a:cxn>
                <a:cxn ang="0">
                  <a:pos x="10" y="331"/>
                </a:cxn>
                <a:cxn ang="0">
                  <a:pos x="20" y="337"/>
                </a:cxn>
                <a:cxn ang="0">
                  <a:pos x="30" y="340"/>
                </a:cxn>
                <a:cxn ang="0">
                  <a:pos x="45" y="340"/>
                </a:cxn>
                <a:cxn ang="0">
                  <a:pos x="60" y="334"/>
                </a:cxn>
                <a:cxn ang="0">
                  <a:pos x="257" y="117"/>
                </a:cxn>
                <a:cxn ang="0">
                  <a:pos x="298" y="66"/>
                </a:cxn>
                <a:cxn ang="0">
                  <a:pos x="313" y="39"/>
                </a:cxn>
                <a:cxn ang="0">
                  <a:pos x="326" y="12"/>
                </a:cxn>
                <a:cxn ang="0">
                  <a:pos x="329" y="0"/>
                </a:cxn>
                <a:cxn ang="0">
                  <a:pos x="345" y="3"/>
                </a:cxn>
                <a:cxn ang="0">
                  <a:pos x="343" y="45"/>
                </a:cxn>
              </a:cxnLst>
              <a:rect l="0" t="0" r="r" b="b"/>
              <a:pathLst>
                <a:path w="346" h="574">
                  <a:moveTo>
                    <a:pt x="345" y="0"/>
                  </a:moveTo>
                  <a:lnTo>
                    <a:pt x="343" y="122"/>
                  </a:lnTo>
                  <a:lnTo>
                    <a:pt x="336" y="116"/>
                  </a:lnTo>
                  <a:lnTo>
                    <a:pt x="315" y="116"/>
                  </a:lnTo>
                  <a:lnTo>
                    <a:pt x="300" y="122"/>
                  </a:lnTo>
                  <a:lnTo>
                    <a:pt x="285" y="137"/>
                  </a:lnTo>
                  <a:lnTo>
                    <a:pt x="242" y="188"/>
                  </a:lnTo>
                  <a:lnTo>
                    <a:pt x="146" y="294"/>
                  </a:lnTo>
                  <a:lnTo>
                    <a:pt x="50" y="402"/>
                  </a:lnTo>
                  <a:lnTo>
                    <a:pt x="30" y="432"/>
                  </a:lnTo>
                  <a:lnTo>
                    <a:pt x="17" y="462"/>
                  </a:lnTo>
                  <a:lnTo>
                    <a:pt x="10" y="509"/>
                  </a:lnTo>
                  <a:lnTo>
                    <a:pt x="0" y="573"/>
                  </a:lnTo>
                  <a:lnTo>
                    <a:pt x="0" y="292"/>
                  </a:lnTo>
                  <a:lnTo>
                    <a:pt x="5" y="319"/>
                  </a:lnTo>
                  <a:lnTo>
                    <a:pt x="10" y="331"/>
                  </a:lnTo>
                  <a:lnTo>
                    <a:pt x="20" y="337"/>
                  </a:lnTo>
                  <a:lnTo>
                    <a:pt x="30" y="340"/>
                  </a:lnTo>
                  <a:lnTo>
                    <a:pt x="45" y="340"/>
                  </a:lnTo>
                  <a:lnTo>
                    <a:pt x="60" y="334"/>
                  </a:lnTo>
                  <a:lnTo>
                    <a:pt x="257" y="117"/>
                  </a:lnTo>
                  <a:lnTo>
                    <a:pt x="298" y="66"/>
                  </a:lnTo>
                  <a:lnTo>
                    <a:pt x="313" y="39"/>
                  </a:lnTo>
                  <a:lnTo>
                    <a:pt x="326" y="12"/>
                  </a:lnTo>
                  <a:lnTo>
                    <a:pt x="329" y="0"/>
                  </a:lnTo>
                  <a:lnTo>
                    <a:pt x="345" y="3"/>
                  </a:lnTo>
                  <a:lnTo>
                    <a:pt x="343" y="45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227" name="Freeform 27"/>
            <p:cNvSpPr>
              <a:spLocks/>
            </p:cNvSpPr>
            <p:nvPr/>
          </p:nvSpPr>
          <p:spPr bwMode="auto">
            <a:xfrm>
              <a:off x="224" y="-6"/>
              <a:ext cx="154" cy="294"/>
            </a:xfrm>
            <a:custGeom>
              <a:avLst/>
              <a:gdLst/>
              <a:ahLst/>
              <a:cxnLst>
                <a:cxn ang="0">
                  <a:pos x="153" y="3"/>
                </a:cxn>
                <a:cxn ang="0">
                  <a:pos x="50" y="122"/>
                </a:cxn>
                <a:cxn ang="0">
                  <a:pos x="30" y="152"/>
                </a:cxn>
                <a:cxn ang="0">
                  <a:pos x="17" y="182"/>
                </a:cxn>
                <a:cxn ang="0">
                  <a:pos x="10" y="229"/>
                </a:cxn>
                <a:cxn ang="0">
                  <a:pos x="0" y="293"/>
                </a:cxn>
                <a:cxn ang="0">
                  <a:pos x="0" y="12"/>
                </a:cxn>
                <a:cxn ang="0">
                  <a:pos x="5" y="39"/>
                </a:cxn>
                <a:cxn ang="0">
                  <a:pos x="10" y="51"/>
                </a:cxn>
                <a:cxn ang="0">
                  <a:pos x="20" y="57"/>
                </a:cxn>
                <a:cxn ang="0">
                  <a:pos x="30" y="60"/>
                </a:cxn>
                <a:cxn ang="0">
                  <a:pos x="45" y="60"/>
                </a:cxn>
                <a:cxn ang="0">
                  <a:pos x="60" y="54"/>
                </a:cxn>
                <a:cxn ang="0">
                  <a:pos x="110" y="0"/>
                </a:cxn>
              </a:cxnLst>
              <a:rect l="0" t="0" r="r" b="b"/>
              <a:pathLst>
                <a:path w="154" h="294">
                  <a:moveTo>
                    <a:pt x="153" y="3"/>
                  </a:moveTo>
                  <a:lnTo>
                    <a:pt x="50" y="122"/>
                  </a:lnTo>
                  <a:lnTo>
                    <a:pt x="30" y="152"/>
                  </a:lnTo>
                  <a:lnTo>
                    <a:pt x="17" y="182"/>
                  </a:lnTo>
                  <a:lnTo>
                    <a:pt x="10" y="229"/>
                  </a:lnTo>
                  <a:lnTo>
                    <a:pt x="0" y="293"/>
                  </a:lnTo>
                  <a:lnTo>
                    <a:pt x="0" y="12"/>
                  </a:lnTo>
                  <a:lnTo>
                    <a:pt x="5" y="39"/>
                  </a:lnTo>
                  <a:lnTo>
                    <a:pt x="10" y="51"/>
                  </a:lnTo>
                  <a:lnTo>
                    <a:pt x="20" y="57"/>
                  </a:lnTo>
                  <a:lnTo>
                    <a:pt x="30" y="60"/>
                  </a:lnTo>
                  <a:lnTo>
                    <a:pt x="45" y="60"/>
                  </a:lnTo>
                  <a:lnTo>
                    <a:pt x="60" y="54"/>
                  </a:lnTo>
                  <a:lnTo>
                    <a:pt x="110" y="0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228" name="Freeform 28"/>
            <p:cNvSpPr>
              <a:spLocks/>
            </p:cNvSpPr>
            <p:nvPr/>
          </p:nvSpPr>
          <p:spPr bwMode="auto">
            <a:xfrm>
              <a:off x="222" y="1796"/>
              <a:ext cx="344" cy="646"/>
            </a:xfrm>
            <a:custGeom>
              <a:avLst/>
              <a:gdLst/>
              <a:ahLst/>
              <a:cxnLst>
                <a:cxn ang="0">
                  <a:pos x="343" y="52"/>
                </a:cxn>
                <a:cxn ang="0">
                  <a:pos x="343" y="194"/>
                </a:cxn>
                <a:cxn ang="0">
                  <a:pos x="335" y="188"/>
                </a:cxn>
                <a:cxn ang="0">
                  <a:pos x="315" y="188"/>
                </a:cxn>
                <a:cxn ang="0">
                  <a:pos x="300" y="194"/>
                </a:cxn>
                <a:cxn ang="0">
                  <a:pos x="284" y="209"/>
                </a:cxn>
                <a:cxn ang="0">
                  <a:pos x="242" y="260"/>
                </a:cxn>
                <a:cxn ang="0">
                  <a:pos x="146" y="366"/>
                </a:cxn>
                <a:cxn ang="0">
                  <a:pos x="50" y="474"/>
                </a:cxn>
                <a:cxn ang="0">
                  <a:pos x="30" y="504"/>
                </a:cxn>
                <a:cxn ang="0">
                  <a:pos x="17" y="534"/>
                </a:cxn>
                <a:cxn ang="0">
                  <a:pos x="10" y="581"/>
                </a:cxn>
                <a:cxn ang="0">
                  <a:pos x="0" y="645"/>
                </a:cxn>
                <a:cxn ang="0">
                  <a:pos x="0" y="364"/>
                </a:cxn>
                <a:cxn ang="0">
                  <a:pos x="5" y="391"/>
                </a:cxn>
                <a:cxn ang="0">
                  <a:pos x="10" y="403"/>
                </a:cxn>
                <a:cxn ang="0">
                  <a:pos x="20" y="409"/>
                </a:cxn>
                <a:cxn ang="0">
                  <a:pos x="30" y="412"/>
                </a:cxn>
                <a:cxn ang="0">
                  <a:pos x="45" y="412"/>
                </a:cxn>
                <a:cxn ang="0">
                  <a:pos x="60" y="406"/>
                </a:cxn>
                <a:cxn ang="0">
                  <a:pos x="257" y="189"/>
                </a:cxn>
                <a:cxn ang="0">
                  <a:pos x="297" y="138"/>
                </a:cxn>
                <a:cxn ang="0">
                  <a:pos x="312" y="111"/>
                </a:cxn>
                <a:cxn ang="0">
                  <a:pos x="325" y="84"/>
                </a:cxn>
                <a:cxn ang="0">
                  <a:pos x="335" y="39"/>
                </a:cxn>
                <a:cxn ang="0">
                  <a:pos x="343" y="0"/>
                </a:cxn>
                <a:cxn ang="0">
                  <a:pos x="343" y="117"/>
                </a:cxn>
              </a:cxnLst>
              <a:rect l="0" t="0" r="r" b="b"/>
              <a:pathLst>
                <a:path w="344" h="646">
                  <a:moveTo>
                    <a:pt x="343" y="52"/>
                  </a:moveTo>
                  <a:lnTo>
                    <a:pt x="343" y="194"/>
                  </a:lnTo>
                  <a:lnTo>
                    <a:pt x="335" y="188"/>
                  </a:lnTo>
                  <a:lnTo>
                    <a:pt x="315" y="188"/>
                  </a:lnTo>
                  <a:lnTo>
                    <a:pt x="300" y="194"/>
                  </a:lnTo>
                  <a:lnTo>
                    <a:pt x="284" y="209"/>
                  </a:lnTo>
                  <a:lnTo>
                    <a:pt x="242" y="260"/>
                  </a:lnTo>
                  <a:lnTo>
                    <a:pt x="146" y="366"/>
                  </a:lnTo>
                  <a:lnTo>
                    <a:pt x="50" y="474"/>
                  </a:lnTo>
                  <a:lnTo>
                    <a:pt x="30" y="504"/>
                  </a:lnTo>
                  <a:lnTo>
                    <a:pt x="17" y="534"/>
                  </a:lnTo>
                  <a:lnTo>
                    <a:pt x="10" y="581"/>
                  </a:lnTo>
                  <a:lnTo>
                    <a:pt x="0" y="645"/>
                  </a:lnTo>
                  <a:lnTo>
                    <a:pt x="0" y="364"/>
                  </a:lnTo>
                  <a:lnTo>
                    <a:pt x="5" y="391"/>
                  </a:lnTo>
                  <a:lnTo>
                    <a:pt x="10" y="403"/>
                  </a:lnTo>
                  <a:lnTo>
                    <a:pt x="20" y="409"/>
                  </a:lnTo>
                  <a:lnTo>
                    <a:pt x="30" y="412"/>
                  </a:lnTo>
                  <a:lnTo>
                    <a:pt x="45" y="412"/>
                  </a:lnTo>
                  <a:lnTo>
                    <a:pt x="60" y="406"/>
                  </a:lnTo>
                  <a:lnTo>
                    <a:pt x="257" y="189"/>
                  </a:lnTo>
                  <a:lnTo>
                    <a:pt x="297" y="138"/>
                  </a:lnTo>
                  <a:lnTo>
                    <a:pt x="312" y="111"/>
                  </a:lnTo>
                  <a:lnTo>
                    <a:pt x="325" y="84"/>
                  </a:lnTo>
                  <a:lnTo>
                    <a:pt x="335" y="39"/>
                  </a:lnTo>
                  <a:lnTo>
                    <a:pt x="343" y="0"/>
                  </a:lnTo>
                  <a:lnTo>
                    <a:pt x="343" y="117"/>
                  </a:lnTo>
                </a:path>
              </a:pathLst>
            </a:custGeom>
            <a:gradFill rotWithShape="0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50000">
                  <a:schemeClr val="accent1"/>
                </a:gs>
                <a:gs pos="100000">
                  <a:schemeClr val="accent1">
                    <a:gamma/>
                    <a:shade val="46275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229" name="Rectangle 29"/>
            <p:cNvSpPr>
              <a:spLocks noChangeArrowheads="1"/>
            </p:cNvSpPr>
            <p:nvPr/>
          </p:nvSpPr>
          <p:spPr bwMode="auto">
            <a:xfrm>
              <a:off x="771" y="0"/>
              <a:ext cx="210" cy="4319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230" name="Line 30"/>
            <p:cNvSpPr>
              <a:spLocks noChangeShapeType="1"/>
            </p:cNvSpPr>
            <p:nvPr/>
          </p:nvSpPr>
          <p:spPr bwMode="auto">
            <a:xfrm>
              <a:off x="135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1231" name="Line 31"/>
            <p:cNvSpPr>
              <a:spLocks noChangeShapeType="1"/>
            </p:cNvSpPr>
            <p:nvPr/>
          </p:nvSpPr>
          <p:spPr bwMode="auto">
            <a:xfrm>
              <a:off x="645" y="0"/>
              <a:ext cx="0" cy="4319"/>
            </a:xfrm>
            <a:prstGeom prst="line">
              <a:avLst/>
            </a:prstGeom>
            <a:noFill/>
            <a:ln w="12700" cap="sq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232" name="Rectangle 32"/>
          <p:cNvSpPr>
            <a:spLocks noGrp="1" noChangeArrowheads="1"/>
          </p:cNvSpPr>
          <p:nvPr>
            <p:ph type="title"/>
          </p:nvPr>
        </p:nvSpPr>
        <p:spPr bwMode="auto">
          <a:xfrm>
            <a:off x="1500188" y="228600"/>
            <a:ext cx="74914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33" name="Rectangle 3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00188" y="1524000"/>
            <a:ext cx="7491412" cy="471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34" name="Rectangle 3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447800" y="6324600"/>
            <a:ext cx="140970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kumimoji="0" sz="1400"/>
            </a:lvl1pPr>
          </a:lstStyle>
          <a:p>
            <a:endParaRPr lang="en-US"/>
          </a:p>
        </p:txBody>
      </p:sp>
      <p:sp>
        <p:nvSpPr>
          <p:cNvPr id="51235" name="Rectangle 3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7338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kumimoji="0" sz="1400"/>
            </a:lvl1pPr>
          </a:lstStyle>
          <a:p>
            <a:endParaRPr lang="en-US"/>
          </a:p>
        </p:txBody>
      </p:sp>
      <p:sp>
        <p:nvSpPr>
          <p:cNvPr id="51236" name="Rectangle 3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kumimoji="0" sz="1400"/>
            </a:lvl1pPr>
          </a:lstStyle>
          <a:p>
            <a:fld id="{79953E0C-8BA2-4629-ADA6-A5FD6ED288E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l"/>
        <a:defRPr sz="32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Char char="–"/>
        <a:defRPr sz="2800" b="1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400" b="1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–"/>
        <a:defRPr sz="2000" b="1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 b="1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 b="1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 b="1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 b="1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 b="1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0" y="1295400"/>
            <a:ext cx="6253163" cy="2333625"/>
          </a:xfrm>
        </p:spPr>
        <p:txBody>
          <a:bodyPr/>
          <a:lstStyle/>
          <a:p>
            <a:pPr algn="ctr"/>
            <a:r>
              <a:rPr lang="en-US"/>
              <a:t>VETERINARY DRUG USE AND PRESCRIBING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0" y="3657600"/>
            <a:ext cx="1601788" cy="1285875"/>
          </a:xfrm>
        </p:spPr>
        <p:txBody>
          <a:bodyPr/>
          <a:lstStyle/>
          <a:p>
            <a:r>
              <a:rPr lang="en-US"/>
              <a:t>CH. 5</a:t>
            </a:r>
          </a:p>
        </p:txBody>
      </p:sp>
      <p:pic>
        <p:nvPicPr>
          <p:cNvPr id="2057" name="Picture 9" descr="MCBD20049_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4351338"/>
            <a:ext cx="2630488" cy="21685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500188" y="228600"/>
            <a:ext cx="6348412" cy="762000"/>
          </a:xfrm>
        </p:spPr>
        <p:txBody>
          <a:bodyPr/>
          <a:lstStyle/>
          <a:p>
            <a:pPr algn="ctr"/>
            <a:r>
              <a:rPr lang="en-US">
                <a:latin typeface="Weltron Urban" pitchFamily="2" charset="0"/>
              </a:rPr>
              <a:t>FDA REGULATIONS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143000"/>
            <a:ext cx="7620000" cy="5562600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en-US" sz="2800" b="0"/>
          </a:p>
          <a:p>
            <a:pPr>
              <a:lnSpc>
                <a:spcPct val="80000"/>
              </a:lnSpc>
            </a:pPr>
            <a:r>
              <a:rPr lang="en-US" sz="2800" b="0"/>
              <a:t>Oversees drug standards and the adherence to these standards</a:t>
            </a:r>
          </a:p>
          <a:p>
            <a:pPr>
              <a:lnSpc>
                <a:spcPct val="80000"/>
              </a:lnSpc>
            </a:pPr>
            <a:r>
              <a:rPr lang="en-US" sz="2800" b="0"/>
              <a:t>Can be found in the United States Pharmacopoeia (USP)</a:t>
            </a:r>
          </a:p>
          <a:p>
            <a:pPr lvl="1">
              <a:lnSpc>
                <a:spcPct val="80000"/>
              </a:lnSpc>
            </a:pPr>
            <a:endParaRPr lang="en-US" sz="2400" b="0"/>
          </a:p>
          <a:p>
            <a:pPr lvl="1">
              <a:lnSpc>
                <a:spcPct val="80000"/>
              </a:lnSpc>
            </a:pPr>
            <a:r>
              <a:rPr lang="en-US" sz="2400" b="0"/>
              <a:t>Legally recognized drug standard of the U.S.A</a:t>
            </a:r>
          </a:p>
          <a:p>
            <a:pPr lvl="1">
              <a:lnSpc>
                <a:spcPct val="80000"/>
              </a:lnSpc>
            </a:pPr>
            <a:r>
              <a:rPr lang="en-US" sz="2400" b="0"/>
              <a:t>Describes the source, appearance, properties, standards of purity, etc. of important drugs</a:t>
            </a:r>
          </a:p>
          <a:p>
            <a:pPr lvl="1">
              <a:lnSpc>
                <a:spcPct val="80000"/>
              </a:lnSpc>
            </a:pPr>
            <a:endParaRPr lang="en-US" sz="2400" b="0"/>
          </a:p>
          <a:p>
            <a:pPr>
              <a:lnSpc>
                <a:spcPct val="80000"/>
              </a:lnSpc>
            </a:pPr>
            <a:r>
              <a:rPr lang="en-US" sz="2800" b="0"/>
              <a:t>All drugs must meet USP standards, be correctly labeled, identifying the manufacturer and the directions for use. All advertisements must be true and correct.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  <p:bldP spid="27651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381000"/>
            <a:ext cx="7491413" cy="838200"/>
          </a:xfrm>
        </p:spPr>
        <p:txBody>
          <a:bodyPr/>
          <a:lstStyle/>
          <a:p>
            <a:pPr algn="ctr"/>
            <a:r>
              <a:rPr lang="en-US" b="1"/>
              <a:t>PACKAGE INSERTS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1143000"/>
            <a:ext cx="7924800" cy="57150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endParaRPr lang="en-US" sz="2800"/>
          </a:p>
          <a:p>
            <a:pPr algn="ctr">
              <a:buFont typeface="Wingdings" pitchFamily="2" charset="2"/>
              <a:buNone/>
            </a:pPr>
            <a:endParaRPr lang="en-US" sz="2800"/>
          </a:p>
          <a:p>
            <a:pPr algn="ctr">
              <a:buFont typeface="Wingdings" pitchFamily="2" charset="2"/>
              <a:buNone/>
            </a:pPr>
            <a:r>
              <a:rPr lang="en-US" sz="2800"/>
              <a:t>INFORMATION PROVIDED WITH THE DRUG BOTTLE OR VIAL BY THE MANUFACTURER TO CLARIFY THE DRUG’S PROPERTIES AND USES</a:t>
            </a:r>
          </a:p>
          <a:p>
            <a:pPr algn="ctr">
              <a:buFont typeface="Wingdings" pitchFamily="2" charset="2"/>
              <a:buNone/>
            </a:pPr>
            <a:endParaRPr lang="en-US" sz="2800"/>
          </a:p>
        </p:txBody>
      </p:sp>
      <p:pic>
        <p:nvPicPr>
          <p:cNvPr id="28677" name="Picture 5" descr="MCj0398211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67200" y="4572000"/>
            <a:ext cx="1706563" cy="1800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1500188" y="228600"/>
            <a:ext cx="7491412" cy="762000"/>
          </a:xfrm>
        </p:spPr>
        <p:txBody>
          <a:bodyPr/>
          <a:lstStyle/>
          <a:p>
            <a:pPr algn="ctr"/>
            <a:r>
              <a:rPr lang="en-US" b="1"/>
              <a:t>PACKAGE INSERTS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0" y="1143000"/>
            <a:ext cx="7491413" cy="5715000"/>
          </a:xfrm>
        </p:spPr>
        <p:txBody>
          <a:bodyPr/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n-US" sz="2200"/>
              <a:t>The following info is usually found on a package insert: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en-US" sz="2800">
              <a:solidFill>
                <a:schemeClr val="hlink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chemeClr val="hlink"/>
                </a:solidFill>
              </a:rPr>
              <a:t>Trade name (if not a generic product), generic name, chemical name</a:t>
            </a:r>
          </a:p>
          <a:p>
            <a:pPr>
              <a:lnSpc>
                <a:spcPct val="90000"/>
              </a:lnSpc>
            </a:pPr>
            <a:endParaRPr lang="en-US" sz="2800">
              <a:solidFill>
                <a:schemeClr val="hlink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chemeClr val="hlink"/>
                </a:solidFill>
              </a:rPr>
              <a:t>Rx symbol if it is a prescription product</a:t>
            </a:r>
          </a:p>
          <a:p>
            <a:pPr>
              <a:lnSpc>
                <a:spcPct val="90000"/>
              </a:lnSpc>
            </a:pPr>
            <a:endParaRPr lang="en-US" sz="2800">
              <a:solidFill>
                <a:schemeClr val="hlink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chemeClr val="hlink"/>
                </a:solidFill>
              </a:rPr>
              <a:t>C with a Roman numeral if it is a controlled substance</a:t>
            </a:r>
          </a:p>
          <a:p>
            <a:pPr>
              <a:lnSpc>
                <a:spcPct val="90000"/>
              </a:lnSpc>
            </a:pPr>
            <a:endParaRPr lang="en-US" sz="2800">
              <a:solidFill>
                <a:schemeClr val="hlink"/>
              </a:solidFill>
            </a:endParaRPr>
          </a:p>
          <a:p>
            <a:pPr>
              <a:lnSpc>
                <a:spcPct val="90000"/>
              </a:lnSpc>
            </a:pPr>
            <a:r>
              <a:rPr lang="en-US" sz="2800">
                <a:solidFill>
                  <a:schemeClr val="hlink"/>
                </a:solidFill>
              </a:rPr>
              <a:t>Manufacturer’s name and insert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en-US" sz="2800">
              <a:solidFill>
                <a:schemeClr val="hlink"/>
              </a:solidFill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280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3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3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32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32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32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636713" y="228600"/>
            <a:ext cx="7218362" cy="636588"/>
          </a:xfrm>
        </p:spPr>
        <p:txBody>
          <a:bodyPr/>
          <a:lstStyle/>
          <a:p>
            <a:pPr algn="ctr"/>
            <a:r>
              <a:rPr lang="en-US" sz="4000" b="1"/>
              <a:t>PACKAGE INSERTS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1219200"/>
            <a:ext cx="7848600" cy="5638800"/>
          </a:xfrm>
        </p:spPr>
        <p:txBody>
          <a:bodyPr/>
          <a:lstStyle/>
          <a:p>
            <a:r>
              <a:rPr lang="en-US" sz="2800">
                <a:solidFill>
                  <a:schemeClr val="hlink"/>
                </a:solidFill>
              </a:rPr>
              <a:t>Chemistry section/composition statement</a:t>
            </a:r>
          </a:p>
          <a:p>
            <a:pPr lvl="1"/>
            <a:r>
              <a:rPr lang="en-US" sz="2400"/>
              <a:t>Physical and chemical properties, appearance, solubility, chemical structure, melting point, additional ingredients</a:t>
            </a:r>
          </a:p>
          <a:p>
            <a:endParaRPr lang="en-US" sz="2800"/>
          </a:p>
          <a:p>
            <a:r>
              <a:rPr lang="en-US" sz="2800">
                <a:solidFill>
                  <a:schemeClr val="hlink"/>
                </a:solidFill>
              </a:rPr>
              <a:t>Pharmacology</a:t>
            </a:r>
          </a:p>
          <a:p>
            <a:pPr lvl="1"/>
            <a:r>
              <a:rPr lang="en-US" sz="2400"/>
              <a:t>Toxicology and pharmacokinetics may be all combined into this section</a:t>
            </a:r>
          </a:p>
          <a:p>
            <a:endParaRPr lang="en-US" sz="2800"/>
          </a:p>
          <a:p>
            <a:r>
              <a:rPr lang="en-US" sz="2800">
                <a:solidFill>
                  <a:schemeClr val="hlink"/>
                </a:solidFill>
              </a:rPr>
              <a:t>Indications and usage</a:t>
            </a:r>
          </a:p>
          <a:p>
            <a:pPr lvl="1"/>
            <a:r>
              <a:rPr lang="en-US" sz="2400"/>
              <a:t>Reasons to use the drug, how to use it, and how long to use it, what species to use it in</a:t>
            </a: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  <p:bldP spid="29699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1500188" y="228600"/>
            <a:ext cx="7491412" cy="638175"/>
          </a:xfrm>
        </p:spPr>
        <p:txBody>
          <a:bodyPr/>
          <a:lstStyle/>
          <a:p>
            <a:pPr algn="ctr"/>
            <a:r>
              <a:rPr lang="en-US" sz="4000" b="1"/>
              <a:t>PACKAGE INSERTS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1143000"/>
            <a:ext cx="7924800" cy="5715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>
                <a:solidFill>
                  <a:schemeClr val="hlink"/>
                </a:solidFill>
              </a:rPr>
              <a:t>Contraindications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When not to use the drug</a:t>
            </a:r>
          </a:p>
          <a:p>
            <a:pPr>
              <a:lnSpc>
                <a:spcPct val="80000"/>
              </a:lnSpc>
            </a:pPr>
            <a:endParaRPr lang="en-US" sz="2800"/>
          </a:p>
          <a:p>
            <a:pPr>
              <a:lnSpc>
                <a:spcPct val="80000"/>
              </a:lnSpc>
            </a:pPr>
            <a:r>
              <a:rPr lang="en-US" sz="2800">
                <a:solidFill>
                  <a:schemeClr val="hlink"/>
                </a:solidFill>
              </a:rPr>
              <a:t>Precautions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Conditions that will make the drug more likely to cause a problem</a:t>
            </a:r>
          </a:p>
          <a:p>
            <a:pPr>
              <a:lnSpc>
                <a:spcPct val="80000"/>
              </a:lnSpc>
            </a:pPr>
            <a:endParaRPr lang="en-US" sz="2800"/>
          </a:p>
          <a:p>
            <a:pPr>
              <a:lnSpc>
                <a:spcPct val="80000"/>
              </a:lnSpc>
            </a:pPr>
            <a:r>
              <a:rPr lang="en-US" sz="2800">
                <a:solidFill>
                  <a:schemeClr val="hlink"/>
                </a:solidFill>
              </a:rPr>
              <a:t>Warnings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Conditions when problems with drug use may occur</a:t>
            </a:r>
          </a:p>
          <a:p>
            <a:pPr>
              <a:lnSpc>
                <a:spcPct val="80000"/>
              </a:lnSpc>
            </a:pPr>
            <a:endParaRPr lang="en-US" sz="2800"/>
          </a:p>
          <a:p>
            <a:pPr>
              <a:lnSpc>
                <a:spcPct val="80000"/>
              </a:lnSpc>
            </a:pPr>
            <a:r>
              <a:rPr lang="en-US" sz="2800">
                <a:solidFill>
                  <a:schemeClr val="hlink"/>
                </a:solidFill>
              </a:rPr>
              <a:t>Adverse reactions/Side effects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Undesirable reactions to the drug/effects that occur other than the intended effect</a:t>
            </a: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07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07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07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07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07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07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/>
      <p:bldP spid="3072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500188" y="228600"/>
            <a:ext cx="7491412" cy="485775"/>
          </a:xfrm>
        </p:spPr>
        <p:txBody>
          <a:bodyPr/>
          <a:lstStyle/>
          <a:p>
            <a:pPr algn="ctr"/>
            <a:r>
              <a:rPr lang="en-US" sz="4000" b="1"/>
              <a:t>PACKAGE INSERTS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1143000"/>
            <a:ext cx="7848600" cy="5715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>
                <a:solidFill>
                  <a:schemeClr val="hlink"/>
                </a:solidFill>
              </a:rPr>
              <a:t>Overdosage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Dangers of using excessive amounts, the signs of overdose, and how to handle it</a:t>
            </a:r>
          </a:p>
          <a:p>
            <a:pPr>
              <a:lnSpc>
                <a:spcPct val="80000"/>
              </a:lnSpc>
            </a:pPr>
            <a:endParaRPr lang="en-US" sz="2800"/>
          </a:p>
          <a:p>
            <a:pPr>
              <a:lnSpc>
                <a:spcPct val="80000"/>
              </a:lnSpc>
            </a:pPr>
            <a:r>
              <a:rPr lang="en-US" sz="2800">
                <a:solidFill>
                  <a:schemeClr val="hlink"/>
                </a:solidFill>
              </a:rPr>
              <a:t>Dosage and administration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Amount of drug per body weight of the animal that will produce the desired effect and the route in which the drug should be administered</a:t>
            </a:r>
          </a:p>
          <a:p>
            <a:pPr>
              <a:lnSpc>
                <a:spcPct val="80000"/>
              </a:lnSpc>
            </a:pPr>
            <a:endParaRPr lang="en-US" sz="2800"/>
          </a:p>
          <a:p>
            <a:pPr>
              <a:lnSpc>
                <a:spcPct val="80000"/>
              </a:lnSpc>
            </a:pPr>
            <a:r>
              <a:rPr lang="en-US" sz="2800">
                <a:solidFill>
                  <a:schemeClr val="hlink"/>
                </a:solidFill>
              </a:rPr>
              <a:t>Storage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Recommended temperature and conditions</a:t>
            </a:r>
          </a:p>
          <a:p>
            <a:pPr>
              <a:lnSpc>
                <a:spcPct val="80000"/>
              </a:lnSpc>
            </a:pPr>
            <a:endParaRPr lang="en-US" sz="2800"/>
          </a:p>
          <a:p>
            <a:pPr>
              <a:lnSpc>
                <a:spcPct val="80000"/>
              </a:lnSpc>
            </a:pPr>
            <a:r>
              <a:rPr lang="en-US" sz="2800">
                <a:solidFill>
                  <a:schemeClr val="hlink"/>
                </a:solidFill>
              </a:rPr>
              <a:t>How Supplied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Dosage forms, strengths, container size</a:t>
            </a: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7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1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1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1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17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17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17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/>
      <p:bldP spid="31747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1500188" y="228600"/>
            <a:ext cx="7491412" cy="561975"/>
          </a:xfrm>
        </p:spPr>
        <p:txBody>
          <a:bodyPr/>
          <a:lstStyle/>
          <a:p>
            <a:pPr algn="ctr"/>
            <a:r>
              <a:rPr lang="en-US" sz="4000"/>
              <a:t>REFERENCE BOOKS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1219200"/>
            <a:ext cx="7924800" cy="5638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solidFill>
                  <a:schemeClr val="hlink"/>
                </a:solidFill>
              </a:rPr>
              <a:t>PHYSICIAN’S DESK REFERENCE</a:t>
            </a:r>
          </a:p>
          <a:p>
            <a:pPr lvl="1">
              <a:lnSpc>
                <a:spcPct val="90000"/>
              </a:lnSpc>
            </a:pPr>
            <a:r>
              <a:rPr lang="en-US" b="0"/>
              <a:t>Manufacturer’s Index, Brand and Generic Name Index, Product Category Index, Product Identification Guide</a:t>
            </a:r>
          </a:p>
          <a:p>
            <a:pPr lvl="1">
              <a:lnSpc>
                <a:spcPct val="90000"/>
              </a:lnSpc>
            </a:pPr>
            <a:endParaRPr lang="en-US" b="0"/>
          </a:p>
          <a:p>
            <a:pPr>
              <a:lnSpc>
                <a:spcPct val="90000"/>
              </a:lnSpc>
            </a:pPr>
            <a:r>
              <a:rPr lang="en-US">
                <a:solidFill>
                  <a:schemeClr val="hlink"/>
                </a:solidFill>
              </a:rPr>
              <a:t>COMPENDIUM OF VETERINARY PRODUCTS and VETERINARY PHARMACEUTICALS AND BIOLOGICALS</a:t>
            </a:r>
          </a:p>
          <a:p>
            <a:pPr lvl="1">
              <a:lnSpc>
                <a:spcPct val="90000"/>
              </a:lnSpc>
            </a:pPr>
            <a:r>
              <a:rPr lang="en-US" b="0"/>
              <a:t>Manufacturer and Distributor Index, Brand Name and Ingredient Index, Therapeutic Index, Charts</a:t>
            </a:r>
          </a:p>
        </p:txBody>
      </p:sp>
      <p:pic>
        <p:nvPicPr>
          <p:cNvPr id="32772" name="Picture 4" descr="MCj0424750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2400"/>
            <a:ext cx="1203325" cy="1019175"/>
          </a:xfrm>
          <a:prstGeom prst="rect">
            <a:avLst/>
          </a:prstGeom>
          <a:noFill/>
        </p:spPr>
      </p:pic>
      <p:pic>
        <p:nvPicPr>
          <p:cNvPr id="32773" name="Picture 5" descr="MCj0426054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727700"/>
            <a:ext cx="1295400" cy="1130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27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  <p:bldP spid="32771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0"/>
            <a:ext cx="7924800" cy="6858000"/>
          </a:xfrm>
        </p:spPr>
        <p:txBody>
          <a:bodyPr/>
          <a:lstStyle/>
          <a:p>
            <a:endParaRPr lang="en-US" sz="2800" b="0"/>
          </a:p>
          <a:p>
            <a:r>
              <a:rPr lang="en-US" sz="2800" b="0"/>
              <a:t>FDA requires that a drug label state: indications for use, species to be used in, route of administration, dose, length of treatment</a:t>
            </a:r>
          </a:p>
          <a:p>
            <a:endParaRPr lang="en-US" sz="2800" b="0"/>
          </a:p>
          <a:p>
            <a:r>
              <a:rPr lang="en-US" sz="2800" b="0"/>
              <a:t>FDA’s Compliance Policy Guide discusses that food-producing animals should not receive drugs that are labeled for humans </a:t>
            </a:r>
          </a:p>
          <a:p>
            <a:endParaRPr lang="en-US" sz="2800" b="0"/>
          </a:p>
          <a:p>
            <a:r>
              <a:rPr lang="en-US" sz="2800" b="0"/>
              <a:t>Prescription – an order to a pharmacist, written by a licensed veterinarian, to prepare the prescribed medication and affix the directions, and then sell the product to the client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1500188" y="228600"/>
            <a:ext cx="7491412" cy="638175"/>
          </a:xfrm>
        </p:spPr>
        <p:txBody>
          <a:bodyPr/>
          <a:lstStyle/>
          <a:p>
            <a:pPr algn="ctr"/>
            <a:r>
              <a:rPr lang="en-US" sz="3600"/>
              <a:t>THE 7 PARTS OF A PRESCRIPTION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066800"/>
            <a:ext cx="8229600" cy="5791200"/>
          </a:xfrm>
        </p:spPr>
        <p:txBody>
          <a:bodyPr/>
          <a:lstStyle/>
          <a:p>
            <a:r>
              <a:rPr lang="en-US" b="0">
                <a:solidFill>
                  <a:schemeClr val="hlink"/>
                </a:solidFill>
              </a:rPr>
              <a:t>1) Vet’s name address, phone number</a:t>
            </a:r>
          </a:p>
          <a:p>
            <a:pPr lvl="1"/>
            <a:r>
              <a:rPr lang="en-US" b="0"/>
              <a:t>Usually preprinted at the top</a:t>
            </a:r>
          </a:p>
          <a:p>
            <a:pPr lvl="1"/>
            <a:r>
              <a:rPr lang="en-US" b="0"/>
              <a:t>DEA # is needed if it is a script for a controlled substance, but this may be provided in private</a:t>
            </a:r>
          </a:p>
          <a:p>
            <a:endParaRPr lang="en-US" b="0"/>
          </a:p>
          <a:p>
            <a:r>
              <a:rPr lang="en-US" b="0">
                <a:solidFill>
                  <a:schemeClr val="hlink"/>
                </a:solidFill>
              </a:rPr>
              <a:t>2) Client’s name and address, name and species of patient</a:t>
            </a:r>
          </a:p>
          <a:p>
            <a:endParaRPr lang="en-US" b="0">
              <a:solidFill>
                <a:schemeClr val="hlink"/>
              </a:solidFill>
            </a:endParaRPr>
          </a:p>
          <a:p>
            <a:r>
              <a:rPr lang="en-US" b="0">
                <a:solidFill>
                  <a:schemeClr val="hlink"/>
                </a:solidFill>
              </a:rPr>
              <a:t>3) Name, strength, quantity of drug to be given</a:t>
            </a:r>
          </a:p>
          <a:p>
            <a:endParaRPr lang="en-US" b="0">
              <a:solidFill>
                <a:schemeClr val="hlink"/>
              </a:solidFill>
            </a:endParaRPr>
          </a:p>
        </p:txBody>
      </p:sp>
      <p:pic>
        <p:nvPicPr>
          <p:cNvPr id="34821" name="Picture 5" descr="MCj0250924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437188"/>
            <a:ext cx="1066800" cy="1420812"/>
          </a:xfrm>
          <a:prstGeom prst="rect">
            <a:avLst/>
          </a:prstGeom>
          <a:noFill/>
        </p:spPr>
      </p:pic>
      <p:pic>
        <p:nvPicPr>
          <p:cNvPr id="34822" name="Picture 6" descr="MCj0250924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66800" cy="1420813"/>
          </a:xfrm>
          <a:prstGeom prst="rect">
            <a:avLst/>
          </a:prstGeom>
          <a:noFill/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61111E-6 3.33333E-6  C 0.06892 3.33333E-6  0.125 0.02847  0.125 0.06389  C 0.125 0.09907  0.06892 0.12777  3.61111E-6 0.12777  C -0.0691 0.12777  -0.125 0.09907  -0.125 0.06389  C -0.125 0.02847  -0.0691 3.33333E-6  3.61111E-6 3.33333E-6  Z " pathEditMode="relative">
                                      <p:cBhvr>
                                        <p:cTn id="6" dur="2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/>
      <p:bldP spid="34819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0"/>
            <a:ext cx="8229600" cy="6858000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 b="0"/>
          </a:p>
          <a:p>
            <a:pPr>
              <a:lnSpc>
                <a:spcPct val="90000"/>
              </a:lnSpc>
            </a:pPr>
            <a:r>
              <a:rPr lang="en-US" b="0"/>
              <a:t>4) Instructions for the amount to be given, route, frequency, and duration of administration</a:t>
            </a:r>
          </a:p>
          <a:p>
            <a:pPr>
              <a:lnSpc>
                <a:spcPct val="90000"/>
              </a:lnSpc>
            </a:pPr>
            <a:endParaRPr lang="en-US" b="0"/>
          </a:p>
          <a:p>
            <a:pPr>
              <a:lnSpc>
                <a:spcPct val="90000"/>
              </a:lnSpc>
            </a:pPr>
            <a:r>
              <a:rPr lang="en-US" b="0"/>
              <a:t>5) # of refills allowed</a:t>
            </a:r>
          </a:p>
          <a:p>
            <a:pPr>
              <a:lnSpc>
                <a:spcPct val="90000"/>
              </a:lnSpc>
            </a:pPr>
            <a:endParaRPr lang="en-US" b="0"/>
          </a:p>
          <a:p>
            <a:pPr>
              <a:lnSpc>
                <a:spcPct val="90000"/>
              </a:lnSpc>
            </a:pPr>
            <a:r>
              <a:rPr lang="en-US" b="0"/>
              <a:t>6) Vet’s signature</a:t>
            </a:r>
          </a:p>
          <a:p>
            <a:pPr>
              <a:lnSpc>
                <a:spcPct val="90000"/>
              </a:lnSpc>
            </a:pPr>
            <a:endParaRPr lang="en-US" b="0"/>
          </a:p>
          <a:p>
            <a:pPr>
              <a:lnSpc>
                <a:spcPct val="90000"/>
              </a:lnSpc>
            </a:pPr>
            <a:r>
              <a:rPr lang="en-US" b="0"/>
              <a:t>7) Date of prescription</a:t>
            </a:r>
          </a:p>
          <a:p>
            <a:pPr>
              <a:lnSpc>
                <a:spcPct val="90000"/>
              </a:lnSpc>
            </a:pPr>
            <a:endParaRPr lang="en-US" b="0"/>
          </a:p>
          <a:p>
            <a:pPr>
              <a:lnSpc>
                <a:spcPct val="90000"/>
              </a:lnSpc>
            </a:pPr>
            <a:r>
              <a:rPr lang="en-US" b="0"/>
              <a:t>Can also include cautionary statements and withdrawal times</a:t>
            </a:r>
          </a:p>
        </p:txBody>
      </p:sp>
      <p:pic>
        <p:nvPicPr>
          <p:cNvPr id="35844" name="Picture 4" descr="MCj0250924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2895600"/>
            <a:ext cx="1276350" cy="1698625"/>
          </a:xfrm>
          <a:prstGeom prst="rect">
            <a:avLst/>
          </a:prstGeom>
          <a:noFill/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143000"/>
            <a:ext cx="8229600" cy="5715000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 sz="3300"/>
          </a:p>
          <a:p>
            <a:pPr>
              <a:lnSpc>
                <a:spcPct val="90000"/>
              </a:lnSpc>
            </a:pPr>
            <a:endParaRPr lang="en-US" sz="3300"/>
          </a:p>
          <a:p>
            <a:pPr lvl="1">
              <a:lnSpc>
                <a:spcPct val="90000"/>
              </a:lnSpc>
            </a:pPr>
            <a:r>
              <a:rPr lang="en-US" sz="3300" b="0"/>
              <a:t>All drugs have 3 names </a:t>
            </a:r>
          </a:p>
          <a:p>
            <a:pPr lvl="2">
              <a:lnSpc>
                <a:spcPct val="90000"/>
              </a:lnSpc>
            </a:pPr>
            <a:r>
              <a:rPr lang="en-US" sz="3200"/>
              <a:t>Chemical name</a:t>
            </a:r>
          </a:p>
          <a:p>
            <a:pPr lvl="2">
              <a:lnSpc>
                <a:spcPct val="90000"/>
              </a:lnSpc>
            </a:pPr>
            <a:r>
              <a:rPr lang="en-US" sz="3200"/>
              <a:t>Generic (nonproprietary) name</a:t>
            </a:r>
          </a:p>
          <a:p>
            <a:pPr lvl="2">
              <a:lnSpc>
                <a:spcPct val="90000"/>
              </a:lnSpc>
            </a:pPr>
            <a:r>
              <a:rPr lang="en-US" sz="3200"/>
              <a:t>Trade (proprietary) name</a:t>
            </a:r>
          </a:p>
          <a:p>
            <a:pPr lvl="1">
              <a:lnSpc>
                <a:spcPct val="90000"/>
              </a:lnSpc>
            </a:pPr>
            <a:endParaRPr lang="en-US" sz="33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3700"/>
          </a:p>
          <a:p>
            <a:pPr lvl="1">
              <a:lnSpc>
                <a:spcPct val="90000"/>
              </a:lnSpc>
            </a:pPr>
            <a:endParaRPr lang="en-US" sz="33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/>
              <a:t> </a:t>
            </a:r>
          </a:p>
        </p:txBody>
      </p:sp>
      <p:sp>
        <p:nvSpPr>
          <p:cNvPr id="19461" name="WordArt 5"/>
          <p:cNvSpPr>
            <a:spLocks noChangeArrowheads="1" noChangeShapeType="1" noTextEdit="1"/>
          </p:cNvSpPr>
          <p:nvPr/>
        </p:nvSpPr>
        <p:spPr bwMode="auto">
          <a:xfrm>
            <a:off x="2438400" y="228600"/>
            <a:ext cx="4953000" cy="12954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>
                <a:ln w="12700" cap="sq">
                  <a:solidFill>
                    <a:srgbClr val="B2B2B2"/>
                  </a:solidFill>
                  <a:round/>
                  <a:headEnd type="none" w="sm" len="sm"/>
                  <a:tailEnd type="none" w="sm" len="sm"/>
                </a:ln>
                <a:gradFill rotWithShape="0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 Black"/>
              </a:rPr>
              <a:t>What's in a name?</a:t>
            </a: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9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500188" y="276225"/>
            <a:ext cx="7491412" cy="561975"/>
          </a:xfrm>
        </p:spPr>
        <p:txBody>
          <a:bodyPr/>
          <a:lstStyle/>
          <a:p>
            <a:pPr algn="ctr"/>
            <a:r>
              <a:rPr lang="en-US" sz="4000" b="1"/>
              <a:t>DRUG LABEL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7800" y="1066800"/>
            <a:ext cx="7696200" cy="5791200"/>
          </a:xfrm>
        </p:spPr>
        <p:txBody>
          <a:bodyPr/>
          <a:lstStyle/>
          <a:p>
            <a:r>
              <a:rPr lang="en-US" b="0"/>
              <a:t>When dispensing medication, the following should be included on the label:</a:t>
            </a:r>
          </a:p>
          <a:p>
            <a:pPr lvl="1"/>
            <a:r>
              <a:rPr lang="en-US"/>
              <a:t>Name and address of the dispenser</a:t>
            </a:r>
          </a:p>
          <a:p>
            <a:pPr lvl="1"/>
            <a:r>
              <a:rPr lang="en-US"/>
              <a:t>client’s name (address is optional)</a:t>
            </a:r>
          </a:p>
          <a:p>
            <a:pPr lvl="1"/>
            <a:r>
              <a:rPr lang="en-US"/>
              <a:t>Animal’s name and species</a:t>
            </a:r>
          </a:p>
          <a:p>
            <a:pPr lvl="1"/>
            <a:r>
              <a:rPr lang="en-US"/>
              <a:t>Drug name, strength, and quantity to be given</a:t>
            </a:r>
          </a:p>
          <a:p>
            <a:pPr lvl="1"/>
            <a:r>
              <a:rPr lang="en-US"/>
              <a:t>Date of order</a:t>
            </a:r>
          </a:p>
          <a:p>
            <a:pPr lvl="1"/>
            <a:r>
              <a:rPr lang="en-US"/>
              <a:t>Directions</a:t>
            </a:r>
          </a:p>
          <a:p>
            <a:pPr lvl="1"/>
            <a:r>
              <a:rPr lang="en-US"/>
              <a:t>Refill info (if necessary)</a:t>
            </a:r>
          </a:p>
          <a:p>
            <a:endParaRPr lang="en-US"/>
          </a:p>
          <a:p>
            <a:pPr lvl="1"/>
            <a:endParaRPr lang="en-US"/>
          </a:p>
        </p:txBody>
      </p:sp>
      <p:pic>
        <p:nvPicPr>
          <p:cNvPr id="36868" name="Picture 4" descr="MCj0250761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83500" y="5410200"/>
            <a:ext cx="1243013" cy="129540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98" decel="1000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98" decel="1000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98" decel="100000" fill="hold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98" decel="100000" fill="hold"/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898" decel="100000" fill="hold"/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898" decel="100000" fill="hold"/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/>
      <p:bldP spid="36867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1500188" y="228600"/>
            <a:ext cx="7491412" cy="561975"/>
          </a:xfrm>
        </p:spPr>
        <p:txBody>
          <a:bodyPr/>
          <a:lstStyle/>
          <a:p>
            <a:pPr algn="ctr"/>
            <a:r>
              <a:rPr lang="en-US" sz="4000" b="1"/>
              <a:t>THINGS TO REMEMBER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1447800"/>
            <a:ext cx="7467600" cy="5410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DON’T REFILL A MEDICATION BEFORE VERIFYING IT WITH A VETERINARIAN</a:t>
            </a:r>
          </a:p>
          <a:p>
            <a:pPr>
              <a:lnSpc>
                <a:spcPct val="90000"/>
              </a:lnSpc>
            </a:pPr>
            <a:endParaRPr lang="en-US" sz="2400"/>
          </a:p>
          <a:p>
            <a:pPr>
              <a:lnSpc>
                <a:spcPct val="90000"/>
              </a:lnSpc>
            </a:pPr>
            <a:r>
              <a:rPr lang="en-US" sz="2400"/>
              <a:t>DISPENSE MEDS IN CHILDPROOF CONTAINERS</a:t>
            </a:r>
          </a:p>
          <a:p>
            <a:pPr>
              <a:lnSpc>
                <a:spcPct val="90000"/>
              </a:lnSpc>
            </a:pPr>
            <a:endParaRPr lang="en-US" sz="2400"/>
          </a:p>
          <a:p>
            <a:pPr>
              <a:lnSpc>
                <a:spcPct val="90000"/>
              </a:lnSpc>
            </a:pPr>
            <a:r>
              <a:rPr lang="en-US" sz="2400"/>
              <a:t>CHECK THE DRUG’S EXPIRATION DATE</a:t>
            </a:r>
          </a:p>
          <a:p>
            <a:pPr>
              <a:lnSpc>
                <a:spcPct val="90000"/>
              </a:lnSpc>
            </a:pPr>
            <a:endParaRPr lang="en-US" sz="2400"/>
          </a:p>
          <a:p>
            <a:pPr>
              <a:lnSpc>
                <a:spcPct val="90000"/>
              </a:lnSpc>
            </a:pPr>
            <a:r>
              <a:rPr lang="en-US" sz="2400"/>
              <a:t>DISPENSE LIGHT-SENSITIVE DRUGS IN AMBER COLORED BOTTLES AND STORE THEM AWAY FROM LIGHT.</a:t>
            </a:r>
          </a:p>
          <a:p>
            <a:pPr>
              <a:lnSpc>
                <a:spcPct val="90000"/>
              </a:lnSpc>
            </a:pPr>
            <a:endParaRPr lang="en-US" sz="2400"/>
          </a:p>
          <a:p>
            <a:pPr>
              <a:lnSpc>
                <a:spcPct val="90000"/>
              </a:lnSpc>
            </a:pPr>
            <a:r>
              <a:rPr lang="en-US" sz="2400"/>
              <a:t>WRITE A ZERO BEFORE ANY DECIMAL POINT</a:t>
            </a:r>
          </a:p>
        </p:txBody>
      </p:sp>
      <p:pic>
        <p:nvPicPr>
          <p:cNvPr id="37892" name="Picture 4" descr="MCj0424830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226050"/>
            <a:ext cx="1841500" cy="1631950"/>
          </a:xfrm>
          <a:prstGeom prst="rect">
            <a:avLst/>
          </a:prstGeom>
          <a:noFill/>
        </p:spPr>
      </p:pic>
      <p:pic>
        <p:nvPicPr>
          <p:cNvPr id="37893" name="Picture 5" descr="MCj0424820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841500" cy="1631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78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/>
      <p:bldP spid="3789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609600"/>
            <a:ext cx="8001000" cy="6705600"/>
          </a:xfrm>
        </p:spPr>
        <p:txBody>
          <a:bodyPr/>
          <a:lstStyle/>
          <a:p>
            <a:r>
              <a:rPr lang="en-US">
                <a:solidFill>
                  <a:schemeClr val="hlink"/>
                </a:solidFill>
              </a:rPr>
              <a:t>TRADE NAME: </a:t>
            </a:r>
          </a:p>
          <a:p>
            <a:pPr lvl="1"/>
            <a:r>
              <a:rPr lang="en-US"/>
              <a:t>Benadryl</a:t>
            </a:r>
          </a:p>
          <a:p>
            <a:r>
              <a:rPr lang="en-US">
                <a:solidFill>
                  <a:schemeClr val="hlink"/>
                </a:solidFill>
              </a:rPr>
              <a:t>CHEMICAL NAME:	</a:t>
            </a:r>
            <a:r>
              <a:rPr lang="en-US" sz="3000"/>
              <a:t>	</a:t>
            </a:r>
          </a:p>
          <a:p>
            <a:pPr lvl="1"/>
            <a:r>
              <a:rPr lang="en-US" sz="2600"/>
              <a:t>2(Diphenylmethoxy)-N,N-dimethylethylamine hydrochloride</a:t>
            </a:r>
          </a:p>
          <a:p>
            <a:r>
              <a:rPr lang="en-US">
                <a:solidFill>
                  <a:schemeClr val="hlink"/>
                </a:solidFill>
              </a:rPr>
              <a:t>CHEMICAL STRUCTURE:</a:t>
            </a:r>
          </a:p>
          <a:p>
            <a:endParaRPr lang="en-US">
              <a:solidFill>
                <a:schemeClr val="hlink"/>
              </a:solidFill>
            </a:endParaRPr>
          </a:p>
          <a:p>
            <a:endParaRPr lang="en-US"/>
          </a:p>
          <a:p>
            <a:endParaRPr lang="en-US"/>
          </a:p>
          <a:p>
            <a:r>
              <a:rPr lang="en-US">
                <a:solidFill>
                  <a:schemeClr val="hlink"/>
                </a:solidFill>
              </a:rPr>
              <a:t>GENERIC NAME:</a:t>
            </a:r>
          </a:p>
          <a:p>
            <a:pPr lvl="1"/>
            <a:r>
              <a:rPr lang="en-US"/>
              <a:t>diphenhydramine hydrochloride</a:t>
            </a:r>
          </a:p>
          <a:p>
            <a:pPr lvl="1"/>
            <a:endParaRPr lang="en-US"/>
          </a:p>
          <a:p>
            <a:pPr>
              <a:buFont typeface="Wingdings" pitchFamily="2" charset="2"/>
              <a:buNone/>
            </a:pPr>
            <a:endParaRPr lang="en-US"/>
          </a:p>
          <a:p>
            <a:endParaRPr lang="en-US"/>
          </a:p>
        </p:txBody>
      </p:sp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3810000"/>
            <a:ext cx="3505200" cy="133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486" name="Picture 6" descr="benadryl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0"/>
            <a:ext cx="2133600" cy="21097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500188" y="228600"/>
            <a:ext cx="7491412" cy="485775"/>
          </a:xfrm>
        </p:spPr>
        <p:txBody>
          <a:bodyPr/>
          <a:lstStyle/>
          <a:p>
            <a:pPr algn="ctr"/>
            <a:r>
              <a:rPr lang="en-US" sz="4000"/>
              <a:t>CHEMICAL NAME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295400"/>
            <a:ext cx="8153400" cy="5715000"/>
          </a:xfrm>
        </p:spPr>
        <p:txBody>
          <a:bodyPr/>
          <a:lstStyle/>
          <a:p>
            <a:r>
              <a:rPr lang="en-US" b="0">
                <a:solidFill>
                  <a:schemeClr val="hlink"/>
                </a:solidFill>
              </a:rPr>
              <a:t>Describes the chemical structure of the drug</a:t>
            </a:r>
          </a:p>
          <a:p>
            <a:pPr lvl="1"/>
            <a:r>
              <a:rPr lang="en-US" b="0"/>
              <a:t>Long, wordy, hard to say</a:t>
            </a:r>
          </a:p>
          <a:p>
            <a:pPr lvl="1"/>
            <a:r>
              <a:rPr lang="en-US" b="0"/>
              <a:t>Rarely used when describing medications</a:t>
            </a:r>
          </a:p>
          <a:p>
            <a:pPr lvl="1"/>
            <a:endParaRPr lang="en-US" b="0"/>
          </a:p>
          <a:p>
            <a:r>
              <a:rPr lang="en-US" b="0">
                <a:solidFill>
                  <a:schemeClr val="hlink"/>
                </a:solidFill>
              </a:rPr>
              <a:t>Chemical structure is the diagram of the chemical arrangement of the drug</a:t>
            </a:r>
          </a:p>
          <a:p>
            <a:pPr lvl="1"/>
            <a:r>
              <a:rPr lang="en-US" b="0"/>
              <a:t>Sometimes seen on package inserts</a:t>
            </a:r>
          </a:p>
          <a:p>
            <a:pPr lvl="1"/>
            <a:r>
              <a:rPr lang="en-US" b="0"/>
              <a:t>Also rarely used</a:t>
            </a:r>
          </a:p>
        </p:txBody>
      </p:sp>
      <p:pic>
        <p:nvPicPr>
          <p:cNvPr id="21508" name="Picture 4" descr="MCj0215314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00988" y="5562600"/>
            <a:ext cx="1243012" cy="1295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  <p:bldP spid="21507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500188" y="228600"/>
            <a:ext cx="7491412" cy="561975"/>
          </a:xfrm>
        </p:spPr>
        <p:txBody>
          <a:bodyPr/>
          <a:lstStyle/>
          <a:p>
            <a:pPr algn="ctr"/>
            <a:r>
              <a:rPr lang="en-US" sz="4000" b="1"/>
              <a:t>GENERIC NAME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1066800"/>
            <a:ext cx="7391400" cy="5791200"/>
          </a:xfrm>
        </p:spPr>
        <p:txBody>
          <a:bodyPr/>
          <a:lstStyle/>
          <a:p>
            <a:r>
              <a:rPr lang="en-US" sz="2800" b="0">
                <a:solidFill>
                  <a:schemeClr val="hlink"/>
                </a:solidFill>
              </a:rPr>
              <a:t>Also called the NONPROPRIETARY name</a:t>
            </a:r>
          </a:p>
          <a:p>
            <a:endParaRPr lang="en-US" sz="2800" b="0">
              <a:solidFill>
                <a:schemeClr val="hlink"/>
              </a:solidFill>
            </a:endParaRPr>
          </a:p>
          <a:p>
            <a:r>
              <a:rPr lang="en-US" sz="2800" b="0">
                <a:solidFill>
                  <a:schemeClr val="hlink"/>
                </a:solidFill>
              </a:rPr>
              <a:t>Written in lower case</a:t>
            </a:r>
          </a:p>
          <a:p>
            <a:endParaRPr lang="en-US" sz="2800" b="0">
              <a:solidFill>
                <a:schemeClr val="hlink"/>
              </a:solidFill>
            </a:endParaRPr>
          </a:p>
          <a:p>
            <a:r>
              <a:rPr lang="en-US" sz="2800" b="0">
                <a:solidFill>
                  <a:schemeClr val="hlink"/>
                </a:solidFill>
              </a:rPr>
              <a:t>Official identifying name of the drug</a:t>
            </a:r>
          </a:p>
          <a:p>
            <a:pPr lvl="1"/>
            <a:r>
              <a:rPr lang="en-US" sz="2400" b="0"/>
              <a:t>Assigned by the U.S. adopted names Council</a:t>
            </a:r>
          </a:p>
          <a:p>
            <a:pPr lvl="1"/>
            <a:endParaRPr lang="en-US" sz="2400" b="0"/>
          </a:p>
          <a:p>
            <a:r>
              <a:rPr lang="en-US" sz="2800" b="0">
                <a:solidFill>
                  <a:schemeClr val="hlink"/>
                </a:solidFill>
              </a:rPr>
              <a:t>Describes the active drug(s) in the product</a:t>
            </a:r>
          </a:p>
          <a:p>
            <a:endParaRPr lang="en-US" sz="2800" b="0">
              <a:solidFill>
                <a:schemeClr val="hlink"/>
              </a:solidFill>
            </a:endParaRPr>
          </a:p>
          <a:p>
            <a:r>
              <a:rPr lang="en-US" sz="2800" b="0">
                <a:solidFill>
                  <a:schemeClr val="hlink"/>
                </a:solidFill>
              </a:rPr>
              <a:t>Easier to pronounce than the chemical name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  <p:bldP spid="2253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703388" y="228600"/>
            <a:ext cx="7218362" cy="838200"/>
          </a:xfrm>
        </p:spPr>
        <p:txBody>
          <a:bodyPr/>
          <a:lstStyle/>
          <a:p>
            <a:pPr algn="ctr"/>
            <a:r>
              <a:rPr lang="en-US" sz="4000" b="1"/>
              <a:t>DO YOU KNOW THE GENERIC NAME?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1676400"/>
            <a:ext cx="8229600" cy="5638800"/>
          </a:xfrm>
        </p:spPr>
        <p:txBody>
          <a:bodyPr/>
          <a:lstStyle/>
          <a:p>
            <a:r>
              <a:rPr lang="en-US">
                <a:solidFill>
                  <a:schemeClr val="hlink"/>
                </a:solidFill>
              </a:rPr>
              <a:t>TYLENOL</a:t>
            </a:r>
          </a:p>
          <a:p>
            <a:pPr lvl="1"/>
            <a:r>
              <a:rPr lang="en-US"/>
              <a:t>acetaminophen</a:t>
            </a:r>
          </a:p>
          <a:p>
            <a:pPr lvl="1"/>
            <a:endParaRPr lang="en-US"/>
          </a:p>
          <a:p>
            <a:r>
              <a:rPr lang="en-US">
                <a:solidFill>
                  <a:schemeClr val="hlink"/>
                </a:solidFill>
              </a:rPr>
              <a:t>ADVIL</a:t>
            </a:r>
          </a:p>
          <a:p>
            <a:pPr lvl="1"/>
            <a:r>
              <a:rPr lang="en-US"/>
              <a:t>ibuprofen</a:t>
            </a:r>
          </a:p>
          <a:p>
            <a:pPr lvl="1"/>
            <a:endParaRPr lang="en-US"/>
          </a:p>
          <a:p>
            <a:r>
              <a:rPr lang="en-US">
                <a:solidFill>
                  <a:schemeClr val="hlink"/>
                </a:solidFill>
              </a:rPr>
              <a:t>CLARITIN</a:t>
            </a:r>
          </a:p>
          <a:p>
            <a:pPr lvl="1"/>
            <a:r>
              <a:rPr lang="en-US"/>
              <a:t>loratadine</a:t>
            </a:r>
          </a:p>
        </p:txBody>
      </p:sp>
      <p:pic>
        <p:nvPicPr>
          <p:cNvPr id="23557" name="Picture 5" descr="clariti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5105400"/>
            <a:ext cx="1295400" cy="847725"/>
          </a:xfrm>
          <a:prstGeom prst="rect">
            <a:avLst/>
          </a:prstGeom>
          <a:noFill/>
        </p:spPr>
      </p:pic>
      <p:pic>
        <p:nvPicPr>
          <p:cNvPr id="23559" name="Picture 7" descr="advil20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0" y="3352800"/>
            <a:ext cx="1905000" cy="952500"/>
          </a:xfrm>
          <a:prstGeom prst="rect">
            <a:avLst/>
          </a:prstGeom>
          <a:noFill/>
        </p:spPr>
      </p:pic>
      <p:pic>
        <p:nvPicPr>
          <p:cNvPr id="23563" name="Picture 11" descr="Tyleno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7400" y="1752600"/>
            <a:ext cx="1597025" cy="8588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5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8229600" cy="685800"/>
          </a:xfrm>
        </p:spPr>
        <p:txBody>
          <a:bodyPr/>
          <a:lstStyle/>
          <a:p>
            <a:pPr algn="ctr"/>
            <a:r>
              <a:rPr lang="en-US" sz="4000"/>
              <a:t>TRADE NAME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990600"/>
            <a:ext cx="7772400" cy="5867400"/>
          </a:xfrm>
        </p:spPr>
        <p:txBody>
          <a:bodyPr/>
          <a:lstStyle/>
          <a:p>
            <a:r>
              <a:rPr lang="en-US" b="0">
                <a:solidFill>
                  <a:schemeClr val="hlink"/>
                </a:solidFill>
              </a:rPr>
              <a:t>Also called the PROPRIETARY name</a:t>
            </a:r>
          </a:p>
          <a:p>
            <a:r>
              <a:rPr lang="en-US" b="0">
                <a:solidFill>
                  <a:schemeClr val="hlink"/>
                </a:solidFill>
              </a:rPr>
              <a:t>Written in capital letters or begins with a capital letter</a:t>
            </a:r>
          </a:p>
          <a:p>
            <a:pPr lvl="1"/>
            <a:r>
              <a:rPr lang="en-US" b="0"/>
              <a:t>Considered a proper noun</a:t>
            </a:r>
          </a:p>
          <a:p>
            <a:pPr lvl="1"/>
            <a:endParaRPr lang="en-US" b="0"/>
          </a:p>
          <a:p>
            <a:r>
              <a:rPr lang="en-US" b="0">
                <a:solidFill>
                  <a:schemeClr val="hlink"/>
                </a:solidFill>
              </a:rPr>
              <a:t>May only be used by the company that registered the drug</a:t>
            </a:r>
          </a:p>
          <a:p>
            <a:pPr lvl="1"/>
            <a:r>
              <a:rPr lang="en-US" b="0"/>
              <a:t>Registered by the U.S. Patent Office (approved by the USDA)</a:t>
            </a:r>
          </a:p>
          <a:p>
            <a:r>
              <a:rPr lang="en-US" b="0">
                <a:solidFill>
                  <a:schemeClr val="hlink"/>
                </a:solidFill>
              </a:rPr>
              <a:t>May have </a:t>
            </a:r>
            <a:r>
              <a:rPr lang="en-US" b="0" baseline="30000">
                <a:solidFill>
                  <a:schemeClr val="hlink"/>
                </a:solidFill>
              </a:rPr>
              <a:t>R </a:t>
            </a:r>
            <a:r>
              <a:rPr lang="en-US" b="0">
                <a:solidFill>
                  <a:schemeClr val="hlink"/>
                </a:solidFill>
              </a:rPr>
              <a:t>or ® next to the name to imply that the product is registered</a:t>
            </a:r>
            <a:r>
              <a:rPr lang="en-US">
                <a:solidFill>
                  <a:schemeClr val="hlink"/>
                </a:solidFill>
              </a:rPr>
              <a:t> </a:t>
            </a:r>
          </a:p>
        </p:txBody>
      </p:sp>
      <p:pic>
        <p:nvPicPr>
          <p:cNvPr id="24580" name="Picture 4" descr="MCj0303721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53400" y="152400"/>
            <a:ext cx="808038" cy="9032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P spid="2457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381000"/>
            <a:ext cx="7218363" cy="560388"/>
          </a:xfrm>
        </p:spPr>
        <p:txBody>
          <a:bodyPr/>
          <a:lstStyle/>
          <a:p>
            <a:pPr algn="ctr"/>
            <a:r>
              <a:rPr lang="en-US" sz="4000" b="1"/>
              <a:t>DO YOU KNOW THE TRADE NAME?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0200" y="1066800"/>
            <a:ext cx="6172200" cy="5791200"/>
          </a:xfrm>
        </p:spPr>
        <p:txBody>
          <a:bodyPr/>
          <a:lstStyle/>
          <a:p>
            <a:endParaRPr lang="en-US"/>
          </a:p>
          <a:p>
            <a:r>
              <a:rPr lang="en-US">
                <a:solidFill>
                  <a:schemeClr val="hlink"/>
                </a:solidFill>
              </a:rPr>
              <a:t>pseudoephedrine</a:t>
            </a:r>
            <a:r>
              <a:rPr lang="en-US"/>
              <a:t> </a:t>
            </a:r>
          </a:p>
          <a:p>
            <a:pPr lvl="1"/>
            <a:r>
              <a:rPr lang="en-US"/>
              <a:t>Sudafed</a:t>
            </a:r>
          </a:p>
          <a:p>
            <a:pPr lvl="1"/>
            <a:endParaRPr lang="en-US"/>
          </a:p>
          <a:p>
            <a:r>
              <a:rPr lang="en-US">
                <a:solidFill>
                  <a:schemeClr val="hlink"/>
                </a:solidFill>
              </a:rPr>
              <a:t>chlorpheniramine</a:t>
            </a:r>
            <a:r>
              <a:rPr lang="en-US"/>
              <a:t> </a:t>
            </a:r>
          </a:p>
          <a:p>
            <a:pPr lvl="1"/>
            <a:r>
              <a:rPr lang="en-US"/>
              <a:t>Chlor-trimeton</a:t>
            </a:r>
          </a:p>
          <a:p>
            <a:pPr lvl="1"/>
            <a:endParaRPr lang="en-US"/>
          </a:p>
          <a:p>
            <a:r>
              <a:rPr lang="en-US">
                <a:solidFill>
                  <a:schemeClr val="hlink"/>
                </a:solidFill>
              </a:rPr>
              <a:t>famotidine</a:t>
            </a:r>
          </a:p>
          <a:p>
            <a:pPr lvl="1"/>
            <a:r>
              <a:rPr lang="en-US"/>
              <a:t>Pepcid</a:t>
            </a: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5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2560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304800"/>
            <a:ext cx="7772400" cy="6553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b="0"/>
              <a:t>As we have already discussed, generic companies are allowed to market a drug once the manufacturer’s patent expires</a:t>
            </a:r>
          </a:p>
          <a:p>
            <a:pPr>
              <a:lnSpc>
                <a:spcPct val="90000"/>
              </a:lnSpc>
            </a:pPr>
            <a:endParaRPr lang="en-US" b="0"/>
          </a:p>
          <a:p>
            <a:pPr>
              <a:lnSpc>
                <a:spcPct val="90000"/>
              </a:lnSpc>
            </a:pPr>
            <a:r>
              <a:rPr lang="en-US" b="0"/>
              <a:t>They must be bioequivalent (produce similar blood levels)</a:t>
            </a:r>
          </a:p>
          <a:p>
            <a:pPr>
              <a:lnSpc>
                <a:spcPct val="90000"/>
              </a:lnSpc>
            </a:pPr>
            <a:endParaRPr lang="en-US" b="0"/>
          </a:p>
          <a:p>
            <a:pPr>
              <a:lnSpc>
                <a:spcPct val="90000"/>
              </a:lnSpc>
            </a:pPr>
            <a:r>
              <a:rPr lang="en-US" b="0"/>
              <a:t>Occasionally a patient will react one way to a drug, and have a completely different reaction with its generic counterpart. </a:t>
            </a:r>
          </a:p>
          <a:p>
            <a:pPr>
              <a:lnSpc>
                <a:spcPct val="90000"/>
              </a:lnSpc>
            </a:pPr>
            <a:endParaRPr lang="en-US" b="0"/>
          </a:p>
          <a:p>
            <a:pPr>
              <a:lnSpc>
                <a:spcPct val="90000"/>
              </a:lnSpc>
            </a:pPr>
            <a:r>
              <a:rPr lang="en-US" b="0"/>
              <a:t>Generic drugs are usually cheaper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/>
    </p:bldLst>
  </p:timing>
</p:sld>
</file>

<file path=ppt/theme/theme1.xml><?xml version="1.0" encoding="utf-8"?>
<a:theme xmlns:a="http://schemas.openxmlformats.org/drawingml/2006/main" name="Reporting Progress or Status">
  <a:themeElements>
    <a:clrScheme name="Reporting Progress or Status 1">
      <a:dk1>
        <a:srgbClr val="333300"/>
      </a:dk1>
      <a:lt1>
        <a:srgbClr val="FFFFFF"/>
      </a:lt1>
      <a:dk2>
        <a:srgbClr val="000000"/>
      </a:dk2>
      <a:lt2>
        <a:srgbClr val="969696"/>
      </a:lt2>
      <a:accent1>
        <a:srgbClr val="E5D58A"/>
      </a:accent1>
      <a:accent2>
        <a:srgbClr val="CCCC00"/>
      </a:accent2>
      <a:accent3>
        <a:srgbClr val="FFFFFF"/>
      </a:accent3>
      <a:accent4>
        <a:srgbClr val="2A2A00"/>
      </a:accent4>
      <a:accent5>
        <a:srgbClr val="F0E7C4"/>
      </a:accent5>
      <a:accent6>
        <a:srgbClr val="B9B900"/>
      </a:accent6>
      <a:hlink>
        <a:srgbClr val="999933"/>
      </a:hlink>
      <a:folHlink>
        <a:srgbClr val="666633"/>
      </a:folHlink>
    </a:clrScheme>
    <a:fontScheme name="Reporting Progress or Status">
      <a:majorFont>
        <a:latin typeface="Times New Roman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lnDef>
  </a:objectDefaults>
  <a:extraClrSchemeLst>
    <a:extraClrScheme>
      <a:clrScheme name="Reporting Progress or Status 1">
        <a:dk1>
          <a:srgbClr val="333300"/>
        </a:dk1>
        <a:lt1>
          <a:srgbClr val="FFFFFF"/>
        </a:lt1>
        <a:dk2>
          <a:srgbClr val="000000"/>
        </a:dk2>
        <a:lt2>
          <a:srgbClr val="969696"/>
        </a:lt2>
        <a:accent1>
          <a:srgbClr val="E5D58A"/>
        </a:accent1>
        <a:accent2>
          <a:srgbClr val="CCCC00"/>
        </a:accent2>
        <a:accent3>
          <a:srgbClr val="FFFFFF"/>
        </a:accent3>
        <a:accent4>
          <a:srgbClr val="2A2A00"/>
        </a:accent4>
        <a:accent5>
          <a:srgbClr val="F0E7C4"/>
        </a:accent5>
        <a:accent6>
          <a:srgbClr val="B9B900"/>
        </a:accent6>
        <a:hlink>
          <a:srgbClr val="999933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porting Progress or Status 2">
        <a:dk1>
          <a:srgbClr val="000000"/>
        </a:dk1>
        <a:lt1>
          <a:srgbClr val="8EA1C0"/>
        </a:lt1>
        <a:dk2>
          <a:srgbClr val="FFFFFF"/>
        </a:dk2>
        <a:lt2>
          <a:srgbClr val="5F5F5F"/>
        </a:lt2>
        <a:accent1>
          <a:srgbClr val="B6CDDE"/>
        </a:accent1>
        <a:accent2>
          <a:srgbClr val="8A7CA2"/>
        </a:accent2>
        <a:accent3>
          <a:srgbClr val="C6CDDC"/>
        </a:accent3>
        <a:accent4>
          <a:srgbClr val="000000"/>
        </a:accent4>
        <a:accent5>
          <a:srgbClr val="D7E3EC"/>
        </a:accent5>
        <a:accent6>
          <a:srgbClr val="7D7092"/>
        </a:accent6>
        <a:hlink>
          <a:srgbClr val="336699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porting Progress or Status 3">
        <a:dk1>
          <a:srgbClr val="333300"/>
        </a:dk1>
        <a:lt1>
          <a:srgbClr val="FFFFFF"/>
        </a:lt1>
        <a:dk2>
          <a:srgbClr val="000000"/>
        </a:dk2>
        <a:lt2>
          <a:srgbClr val="969696"/>
        </a:lt2>
        <a:accent1>
          <a:srgbClr val="EAEAEA"/>
        </a:accent1>
        <a:accent2>
          <a:srgbClr val="969696"/>
        </a:accent2>
        <a:accent3>
          <a:srgbClr val="FFFFFF"/>
        </a:accent3>
        <a:accent4>
          <a:srgbClr val="2A2A00"/>
        </a:accent4>
        <a:accent5>
          <a:srgbClr val="F3F3F3"/>
        </a:accent5>
        <a:accent6>
          <a:srgbClr val="878787"/>
        </a:accent6>
        <a:hlink>
          <a:srgbClr val="5F5F5F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Reporting Progress or Status</Template>
  <TotalTime>492</TotalTime>
  <Words>895</Words>
  <Application>Microsoft Office PowerPoint</Application>
  <PresentationFormat>On-screen Show (4:3)</PresentationFormat>
  <Paragraphs>182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Times New Roman</vt:lpstr>
      <vt:lpstr>Wingdings</vt:lpstr>
      <vt:lpstr>Weltron Urban</vt:lpstr>
      <vt:lpstr>Reporting Progress or Status</vt:lpstr>
      <vt:lpstr>VETERINARY DRUG USE AND PRESCRIBING</vt:lpstr>
      <vt:lpstr>Slide 2</vt:lpstr>
      <vt:lpstr>Slide 3</vt:lpstr>
      <vt:lpstr>CHEMICAL NAME</vt:lpstr>
      <vt:lpstr>GENERIC NAME</vt:lpstr>
      <vt:lpstr>DO YOU KNOW THE GENERIC NAME?</vt:lpstr>
      <vt:lpstr>TRADE NAME</vt:lpstr>
      <vt:lpstr>DO YOU KNOW THE TRADE NAME?</vt:lpstr>
      <vt:lpstr>Slide 9</vt:lpstr>
      <vt:lpstr>FDA REGULATIONS</vt:lpstr>
      <vt:lpstr>PACKAGE INSERTS</vt:lpstr>
      <vt:lpstr>PACKAGE INSERTS</vt:lpstr>
      <vt:lpstr>PACKAGE INSERTS</vt:lpstr>
      <vt:lpstr>PACKAGE INSERTS</vt:lpstr>
      <vt:lpstr>PACKAGE INSERTS</vt:lpstr>
      <vt:lpstr>REFERENCE BOOKS</vt:lpstr>
      <vt:lpstr>Slide 17</vt:lpstr>
      <vt:lpstr>THE 7 PARTS OF A PRESCRIPTION</vt:lpstr>
      <vt:lpstr>Slide 19</vt:lpstr>
      <vt:lpstr>DRUG LABEL</vt:lpstr>
      <vt:lpstr>THINGS TO REMEMBER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VETERINARY DRUG USE AND PRESCRIBING</dc:title>
  <dc:creator>Lori</dc:creator>
  <cp:lastModifiedBy>Lori</cp:lastModifiedBy>
  <cp:revision>18</cp:revision>
  <dcterms:created xsi:type="dcterms:W3CDTF">2008-09-21T19:22:27Z</dcterms:created>
  <dcterms:modified xsi:type="dcterms:W3CDTF">2010-05-21T02:44:47Z</dcterms:modified>
</cp:coreProperties>
</file>